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60">
          <p15:clr>
            <a:srgbClr val="A4A3A4"/>
          </p15:clr>
        </p15:guide>
        <p15:guide id="2" pos="3840">
          <p15:clr>
            <a:srgbClr val="A4A3A4"/>
          </p15:clr>
        </p15:guide>
      </p15:sldGuideLst>
    </p:ext>
    <p:ext uri="GoogleSlidesCustomDataVersion2">
      <go:slidesCustomData xmlns:go="http://customooxmlschemas.google.com/" r:id="rId30" roundtripDataSignature="AMtx7mj+dMBw7+Pe9SHVGbFTyoD8tM5f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A1A1CB-8C35-4B39-BD92-7660D4C3C0EA}">
  <a:tblStyle styleId="{FBA1A1CB-8C35-4B39-BD92-7660D4C3C0E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regular.fntdata"/><Relationship Id="rId25" Type="http://schemas.openxmlformats.org/officeDocument/2006/relationships/slide" Target="slides/slide19.xml"/><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25cda3943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2f25cda3943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f25cda3943_2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25cda3943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f25cda3943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1. How does the residual sugar level influence the average rating of wine across different production areas?</a:t>
            </a:r>
            <a:endParaRPr/>
          </a:p>
          <a:p>
            <a:pPr indent="0" lvl="0" marL="0" rtl="0" algn="l">
              <a:lnSpc>
                <a:spcPct val="115000"/>
              </a:lnSpc>
              <a:spcBef>
                <a:spcPts val="1200"/>
              </a:spcBef>
              <a:spcAft>
                <a:spcPts val="0"/>
              </a:spcAft>
              <a:buClr>
                <a:schemeClr val="dk1"/>
              </a:buClr>
              <a:buSzPts val="1100"/>
              <a:buFont typeface="Arial"/>
              <a:buNone/>
            </a:pPr>
            <a:r>
              <a:rPr lang="en-US"/>
              <a:t> 2. Which wine variety has the highest average price, and how does this relate to the average rating within each variety?</a:t>
            </a:r>
            <a:endParaRPr/>
          </a:p>
          <a:p>
            <a:pPr indent="0" lvl="0" marL="0" rtl="0" algn="l">
              <a:lnSpc>
                <a:spcPct val="115000"/>
              </a:lnSpc>
              <a:spcBef>
                <a:spcPts val="1200"/>
              </a:spcBef>
              <a:spcAft>
                <a:spcPts val="0"/>
              </a:spcAft>
              <a:buClr>
                <a:schemeClr val="dk1"/>
              </a:buClr>
              <a:buSzPts val="1100"/>
              <a:buFont typeface="Arial"/>
              <a:buNone/>
            </a:pPr>
            <a:r>
              <a:rPr lang="en-US"/>
              <a:t> 3. Is there a significant difference in average price based on the age of the wine across different wine varieties?</a:t>
            </a:r>
            <a:endParaRPr/>
          </a:p>
          <a:p>
            <a:pPr indent="0" lvl="0" marL="0" rtl="0" algn="l">
              <a:lnSpc>
                <a:spcPct val="115000"/>
              </a:lnSpc>
              <a:spcBef>
                <a:spcPts val="1200"/>
              </a:spcBef>
              <a:spcAft>
                <a:spcPts val="0"/>
              </a:spcAft>
              <a:buClr>
                <a:schemeClr val="dk1"/>
              </a:buClr>
              <a:buSzPts val="1100"/>
              <a:buFont typeface="Arial"/>
              <a:buNone/>
            </a:pPr>
            <a:r>
              <a:rPr lang="en-US"/>
              <a:t> 4. How do the average price and average age of wines differ among North-Spain, South-Spain, and East-Spain production areas?</a:t>
            </a:r>
            <a:endParaRPr/>
          </a:p>
          <a:p>
            <a:pPr indent="0" lvl="0" marL="0" rtl="0" algn="l">
              <a:lnSpc>
                <a:spcPct val="115000"/>
              </a:lnSpc>
              <a:spcBef>
                <a:spcPts val="1200"/>
              </a:spcBef>
              <a:spcAft>
                <a:spcPts val="0"/>
              </a:spcAft>
              <a:buClr>
                <a:schemeClr val="dk1"/>
              </a:buClr>
              <a:buSzPts val="1100"/>
              <a:buFont typeface="Arial"/>
              <a:buNone/>
            </a:pPr>
            <a:r>
              <a:rPr lang="en-US"/>
              <a:t> 5. What is the relationship between the average total ratings and the average price of wines for each wine variety?</a:t>
            </a:r>
            <a:endParaRPr/>
          </a:p>
          <a:p>
            <a:pPr indent="0" lvl="0" marL="0" rtl="0" algn="l">
              <a:spcBef>
                <a:spcPts val="1200"/>
              </a:spcBef>
              <a:spcAft>
                <a:spcPts val="0"/>
              </a:spcAft>
              <a:buNone/>
            </a:pPr>
            <a:r>
              <a:t/>
            </a:r>
            <a:endParaRPr/>
          </a:p>
        </p:txBody>
      </p:sp>
      <p:sp>
        <p:nvSpPr>
          <p:cNvPr id="226" name="Google Shape;226;g2f25cda3943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25cda3943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2f25cda3943_2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f25cda3943_2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25cda3943_2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f25cda3943_2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2f25cda3943_2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25cda394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f25cda3943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f25cda3943_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25cda3943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f25cda3943_2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f25cda3943_2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 Based on Findings we will recommend: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Focus on Producing Low-Sugar Wines:</a:t>
            </a:r>
            <a:endParaRPr/>
          </a:p>
          <a:p>
            <a:pPr indent="0" lvl="0" marL="0" rtl="0" algn="l">
              <a:spcBef>
                <a:spcPts val="0"/>
              </a:spcBef>
              <a:spcAft>
                <a:spcPts val="0"/>
              </a:spcAft>
              <a:buClr>
                <a:schemeClr val="dk1"/>
              </a:buClr>
              <a:buSzPts val="1100"/>
              <a:buFont typeface="Arial"/>
              <a:buNone/>
            </a:pPr>
            <a:r>
              <a:rPr lang="en-US"/>
              <a:t>Since lower sugar levels in wine are associated with higher ratings, consider adjusting the production process to emphasize wines with lower residual sugar content. This can be highlighted in marketing efforts, especially in markets that prioritize quality and taste, positioning low-sugar wines as premium options.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Prioritize Popular Wines in Production:</a:t>
            </a:r>
            <a:endParaRPr/>
          </a:p>
          <a:p>
            <a:pPr indent="0" lvl="0" marL="0" rtl="0" algn="l">
              <a:spcBef>
                <a:spcPts val="0"/>
              </a:spcBef>
              <a:spcAft>
                <a:spcPts val="0"/>
              </a:spcAft>
              <a:buClr>
                <a:schemeClr val="dk1"/>
              </a:buClr>
              <a:buSzPts val="1100"/>
              <a:buFont typeface="Arial"/>
              <a:buNone/>
            </a:pPr>
            <a:r>
              <a:rPr lang="en-US"/>
              <a:t>Given the market preference for Pedro Ximenez, Priorat Red, and Ribera Del Duero Red, it's advisable to allocate more resources to producing and distributing these varietals.</a:t>
            </a:r>
            <a:endParaRPr/>
          </a:p>
          <a:p>
            <a:pPr indent="0" lvl="0" marL="0" rtl="0" algn="l">
              <a:spcBef>
                <a:spcPts val="0"/>
              </a:spcBef>
              <a:spcAft>
                <a:spcPts val="0"/>
              </a:spcAft>
              <a:buClr>
                <a:schemeClr val="dk1"/>
              </a:buClr>
              <a:buSzPts val="1100"/>
              <a:buFont typeface="Arial"/>
              <a:buNone/>
            </a:pPr>
            <a:r>
              <a:rPr lang="en-US"/>
              <a:t>Ensure a steady supply of these popular wines, especially during peak sales seasons, to meet consumer demand.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Capitalize on the Value of Aged Wines:</a:t>
            </a:r>
            <a:endParaRPr/>
          </a:p>
          <a:p>
            <a:pPr indent="0" lvl="0" marL="0" rtl="0" algn="l">
              <a:spcBef>
                <a:spcPts val="0"/>
              </a:spcBef>
              <a:spcAft>
                <a:spcPts val="0"/>
              </a:spcAft>
              <a:buClr>
                <a:schemeClr val="dk1"/>
              </a:buClr>
              <a:buSzPts val="1100"/>
              <a:buFont typeface="Arial"/>
              <a:buNone/>
            </a:pPr>
            <a:r>
              <a:rPr lang="en-US"/>
              <a:t>Since older wines tend to have higher average prices, consider emphasizing aged wines in your product portfolio. This can be especially profitable in premium and luxury markets. Establish a tiered pricing strategy that clearly differentiates wines based on age, with aged wines positioned as high-end products. Invest in premium packaging for aged wines to further reinforce their luxury status and justify the higher price points.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Tailor Regional Marketing:</a:t>
            </a:r>
            <a:endParaRPr/>
          </a:p>
          <a:p>
            <a:pPr indent="0" lvl="0" marL="0" rtl="0" algn="l">
              <a:spcBef>
                <a:spcPts val="0"/>
              </a:spcBef>
              <a:spcAft>
                <a:spcPts val="0"/>
              </a:spcAft>
              <a:buClr>
                <a:schemeClr val="dk1"/>
              </a:buClr>
              <a:buSzPts val="1100"/>
              <a:buFont typeface="Arial"/>
              <a:buNone/>
            </a:pPr>
            <a:r>
              <a:rPr lang="en-US"/>
              <a:t>The significant regional differentiation in the pricing of aged wines suggests the need for tailored marketing strategies in different regions. Consider regional preferences, economic conditions, and cultural factors when setting prices. Conduct further analysis to identify which regions are most responsive to aged wines and adjust pricing strategies accordingly.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Leveraging Undervalued High-Rated Wines for Market Opportunity</a:t>
            </a:r>
            <a:endParaRPr/>
          </a:p>
          <a:p>
            <a:pPr indent="0" lvl="0" marL="0" rtl="0" algn="l">
              <a:spcBef>
                <a:spcPts val="0"/>
              </a:spcBef>
              <a:spcAft>
                <a:spcPts val="0"/>
              </a:spcAft>
              <a:buClr>
                <a:schemeClr val="dk1"/>
              </a:buClr>
              <a:buSzPts val="1100"/>
              <a:buFont typeface="Arial"/>
              <a:buNone/>
            </a:pPr>
            <a:r>
              <a:rPr lang="en-US"/>
              <a:t>Reevaluate the pricing strategy for these undervalued varieties to better reflect their quality and high ratings. A price adjustment could not only increase profit margins but also reposition the wine as a premium option in the market.</a:t>
            </a:r>
            <a:endParaRPr/>
          </a:p>
          <a:p>
            <a:pPr indent="0" lvl="0" marL="0" rtl="0" algn="l">
              <a:spcBef>
                <a:spcPts val="0"/>
              </a:spcBef>
              <a:spcAft>
                <a:spcPts val="0"/>
              </a:spcAft>
              <a:buNone/>
            </a:pPr>
            <a:r>
              <a:t/>
            </a:r>
            <a:endParaRPr/>
          </a:p>
        </p:txBody>
      </p:sp>
      <p:sp>
        <p:nvSpPr>
          <p:cNvPr id="285" name="Google Shape;28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25cda3943_2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2f25cda3943_2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f25cda3943_2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bg>
      <p:bgPr>
        <a:solidFill>
          <a:schemeClr val="dk1"/>
        </a:solidFill>
      </p:bgPr>
    </p:bg>
    <p:spTree>
      <p:nvGrpSpPr>
        <p:cNvPr id="15" name="Shape 15"/>
        <p:cNvGrpSpPr/>
        <p:nvPr/>
      </p:nvGrpSpPr>
      <p:grpSpPr>
        <a:xfrm>
          <a:off x="0" y="0"/>
          <a:ext cx="0" cy="0"/>
          <a:chOff x="0" y="0"/>
          <a:chExt cx="0" cy="0"/>
        </a:xfrm>
      </p:grpSpPr>
      <p:sp>
        <p:nvSpPr>
          <p:cNvPr id="16" name="Google Shape;16;p19"/>
          <p:cNvSpPr txBox="1"/>
          <p:nvPr>
            <p:ph type="title"/>
          </p:nvPr>
        </p:nvSpPr>
        <p:spPr>
          <a:xfrm>
            <a:off x="6096000" y="2773681"/>
            <a:ext cx="5674360" cy="32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 name="Google Shape;17;p19"/>
          <p:cNvPicPr preferRelativeResize="0"/>
          <p:nvPr/>
        </p:nvPicPr>
        <p:blipFill rotWithShape="1">
          <a:blip r:embed="rId2">
            <a:alphaModFix/>
          </a:blip>
          <a:srcRect b="0" l="18454" r="0" t="1727"/>
          <a:stretch/>
        </p:blipFill>
        <p:spPr>
          <a:xfrm>
            <a:off x="-1" y="0"/>
            <a:ext cx="8264995" cy="53201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able 1">
  <p:cSld name="Title Content and Table 1">
    <p:spTree>
      <p:nvGrpSpPr>
        <p:cNvPr id="64" name="Shape 64"/>
        <p:cNvGrpSpPr/>
        <p:nvPr/>
      </p:nvGrpSpPr>
      <p:grpSpPr>
        <a:xfrm>
          <a:off x="0" y="0"/>
          <a:ext cx="0" cy="0"/>
          <a:chOff x="0" y="0"/>
          <a:chExt cx="0" cy="0"/>
        </a:xfrm>
      </p:grpSpPr>
      <p:pic>
        <p:nvPicPr>
          <p:cNvPr id="65" name="Google Shape;65;p28"/>
          <p:cNvPicPr preferRelativeResize="0"/>
          <p:nvPr/>
        </p:nvPicPr>
        <p:blipFill rotWithShape="1">
          <a:blip r:embed="rId2">
            <a:alphaModFix/>
          </a:blip>
          <a:srcRect b="26760" l="0" r="55824" t="0"/>
          <a:stretch/>
        </p:blipFill>
        <p:spPr>
          <a:xfrm>
            <a:off x="9229725" y="1835240"/>
            <a:ext cx="2962275" cy="5022760"/>
          </a:xfrm>
          <a:prstGeom prst="rect">
            <a:avLst/>
          </a:prstGeom>
          <a:noFill/>
          <a:ln>
            <a:noFill/>
          </a:ln>
        </p:spPr>
      </p:pic>
      <p:sp>
        <p:nvSpPr>
          <p:cNvPr id="66" name="Google Shape;66;p28"/>
          <p:cNvSpPr/>
          <p:nvPr/>
        </p:nvSpPr>
        <p:spPr>
          <a:xfrm>
            <a:off x="4443413" y="1835240"/>
            <a:ext cx="7000875" cy="42798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7" name="Google Shape;67;p28"/>
          <p:cNvPicPr preferRelativeResize="0"/>
          <p:nvPr/>
        </p:nvPicPr>
        <p:blipFill rotWithShape="1">
          <a:blip r:embed="rId2">
            <a:alphaModFix/>
          </a:blip>
          <a:srcRect b="10346" l="0" r="75060" t="60903"/>
          <a:stretch/>
        </p:blipFill>
        <p:spPr>
          <a:xfrm rot="-5400000">
            <a:off x="149650" y="-149653"/>
            <a:ext cx="1672375" cy="1971675"/>
          </a:xfrm>
          <a:prstGeom prst="rect">
            <a:avLst/>
          </a:prstGeom>
          <a:noFill/>
          <a:ln>
            <a:noFill/>
          </a:ln>
        </p:spPr>
      </p:pic>
      <p:sp>
        <p:nvSpPr>
          <p:cNvPr id="68" name="Google Shape;68;p28"/>
          <p:cNvSpPr txBox="1"/>
          <p:nvPr>
            <p:ph type="title"/>
          </p:nvPr>
        </p:nvSpPr>
        <p:spPr>
          <a:xfrm>
            <a:off x="914399" y="365125"/>
            <a:ext cx="10363202" cy="16034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8"/>
          <p:cNvSpPr txBox="1"/>
          <p:nvPr>
            <p:ph idx="1" type="body"/>
          </p:nvPr>
        </p:nvSpPr>
        <p:spPr>
          <a:xfrm>
            <a:off x="914399" y="2022250"/>
            <a:ext cx="3299013" cy="391491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b="0" sz="2000"/>
            </a:lvl1pPr>
            <a:lvl2pPr indent="-342900" lvl="1" marL="914400" algn="l">
              <a:lnSpc>
                <a:spcPct val="90000"/>
              </a:lnSpc>
              <a:spcBef>
                <a:spcPts val="1200"/>
              </a:spcBef>
              <a:spcAft>
                <a:spcPts val="0"/>
              </a:spcAft>
              <a:buClr>
                <a:schemeClr val="dk1"/>
              </a:buClr>
              <a:buSzPts val="1800"/>
              <a:buChar char="•"/>
              <a:defRPr b="0" sz="1800"/>
            </a:lvl2pPr>
            <a:lvl3pPr indent="-330200" lvl="2" marL="1371600" algn="l">
              <a:lnSpc>
                <a:spcPct val="90000"/>
              </a:lnSpc>
              <a:spcBef>
                <a:spcPts val="1200"/>
              </a:spcBef>
              <a:spcAft>
                <a:spcPts val="0"/>
              </a:spcAft>
              <a:buClr>
                <a:schemeClr val="dk1"/>
              </a:buClr>
              <a:buSzPts val="1600"/>
              <a:buChar char="•"/>
              <a:defRPr b="0" sz="1600"/>
            </a:lvl3pPr>
            <a:lvl4pPr indent="-317500" lvl="3" marL="1828800" algn="l">
              <a:lnSpc>
                <a:spcPct val="90000"/>
              </a:lnSpc>
              <a:spcBef>
                <a:spcPts val="1200"/>
              </a:spcBef>
              <a:spcAft>
                <a:spcPts val="0"/>
              </a:spcAft>
              <a:buClr>
                <a:schemeClr val="dk1"/>
              </a:buClr>
              <a:buSzPts val="1400"/>
              <a:buChar char="•"/>
              <a:defRPr b="0" sz="1400"/>
            </a:lvl4pPr>
            <a:lvl5pPr indent="-317500" lvl="4" marL="2286000" algn="l">
              <a:lnSpc>
                <a:spcPct val="90000"/>
              </a:lnSpc>
              <a:spcBef>
                <a:spcPts val="1200"/>
              </a:spcBef>
              <a:spcAft>
                <a:spcPts val="0"/>
              </a:spcAft>
              <a:buClr>
                <a:schemeClr val="dk1"/>
              </a:buClr>
              <a:buSzPts val="1400"/>
              <a:buChar char="•"/>
              <a:defRPr b="0"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8"/>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3">
  <p:cSld name="Title and two Content 3">
    <p:bg>
      <p:bgPr>
        <a:solidFill>
          <a:schemeClr val="accent1"/>
        </a:solidFill>
      </p:bgPr>
    </p:bg>
    <p:spTree>
      <p:nvGrpSpPr>
        <p:cNvPr id="71" name="Shape 71"/>
        <p:cNvGrpSpPr/>
        <p:nvPr/>
      </p:nvGrpSpPr>
      <p:grpSpPr>
        <a:xfrm>
          <a:off x="0" y="0"/>
          <a:ext cx="0" cy="0"/>
          <a:chOff x="0" y="0"/>
          <a:chExt cx="0" cy="0"/>
        </a:xfrm>
      </p:grpSpPr>
      <p:pic>
        <p:nvPicPr>
          <p:cNvPr id="72" name="Google Shape;72;p29"/>
          <p:cNvPicPr preferRelativeResize="0"/>
          <p:nvPr/>
        </p:nvPicPr>
        <p:blipFill rotWithShape="1">
          <a:blip r:embed="rId2">
            <a:alphaModFix/>
          </a:blip>
          <a:srcRect b="1" l="18883" r="46636" t="34408"/>
          <a:stretch/>
        </p:blipFill>
        <p:spPr>
          <a:xfrm rot="10800000">
            <a:off x="10506072" y="3984078"/>
            <a:ext cx="1685928" cy="2873921"/>
          </a:xfrm>
          <a:prstGeom prst="rect">
            <a:avLst/>
          </a:prstGeom>
          <a:noFill/>
          <a:ln>
            <a:noFill/>
          </a:ln>
        </p:spPr>
      </p:pic>
      <p:pic>
        <p:nvPicPr>
          <p:cNvPr id="73" name="Google Shape;73;p29"/>
          <p:cNvPicPr preferRelativeResize="0"/>
          <p:nvPr/>
        </p:nvPicPr>
        <p:blipFill rotWithShape="1">
          <a:blip r:embed="rId3">
            <a:alphaModFix/>
          </a:blip>
          <a:srcRect b="8753" l="29718" r="39389" t="47145"/>
          <a:stretch/>
        </p:blipFill>
        <p:spPr>
          <a:xfrm flipH="1" rot="-5400000">
            <a:off x="9781526" y="-311511"/>
            <a:ext cx="2098964" cy="2721985"/>
          </a:xfrm>
          <a:prstGeom prst="rect">
            <a:avLst/>
          </a:prstGeom>
          <a:noFill/>
          <a:ln>
            <a:noFill/>
          </a:ln>
        </p:spPr>
      </p:pic>
      <p:sp>
        <p:nvSpPr>
          <p:cNvPr id="74" name="Google Shape;74;p29"/>
          <p:cNvSpPr txBox="1"/>
          <p:nvPr>
            <p:ph type="title"/>
          </p:nvPr>
        </p:nvSpPr>
        <p:spPr>
          <a:xfrm>
            <a:off x="891990" y="434225"/>
            <a:ext cx="9524998" cy="149962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9"/>
          <p:cNvSpPr txBox="1"/>
          <p:nvPr>
            <p:ph idx="1" type="body"/>
          </p:nvPr>
        </p:nvSpPr>
        <p:spPr>
          <a:xfrm>
            <a:off x="914399" y="2022250"/>
            <a:ext cx="6257366" cy="391491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2000"/>
              <a:buNone/>
              <a:defRPr b="0" sz="2000"/>
            </a:lvl1pPr>
            <a:lvl2pPr indent="-355600" lvl="1" marL="914400" algn="l">
              <a:lnSpc>
                <a:spcPct val="90000"/>
              </a:lnSpc>
              <a:spcBef>
                <a:spcPts val="1200"/>
              </a:spcBef>
              <a:spcAft>
                <a:spcPts val="0"/>
              </a:spcAft>
              <a:buClr>
                <a:schemeClr val="dk1"/>
              </a:buClr>
              <a:buSzPts val="2000"/>
              <a:buChar char="•"/>
              <a:defRPr b="0" sz="2000"/>
            </a:lvl2pPr>
            <a:lvl3pPr indent="-342900" lvl="2" marL="1371600" algn="l">
              <a:lnSpc>
                <a:spcPct val="90000"/>
              </a:lnSpc>
              <a:spcBef>
                <a:spcPts val="1200"/>
              </a:spcBef>
              <a:spcAft>
                <a:spcPts val="0"/>
              </a:spcAft>
              <a:buClr>
                <a:schemeClr val="dk1"/>
              </a:buClr>
              <a:buSzPts val="1800"/>
              <a:buChar char="•"/>
              <a:defRPr b="0" sz="1800"/>
            </a:lvl3pPr>
            <a:lvl4pPr indent="-330200" lvl="3" marL="1828800" algn="l">
              <a:lnSpc>
                <a:spcPct val="90000"/>
              </a:lnSpc>
              <a:spcBef>
                <a:spcPts val="1200"/>
              </a:spcBef>
              <a:spcAft>
                <a:spcPts val="0"/>
              </a:spcAft>
              <a:buClr>
                <a:schemeClr val="dk1"/>
              </a:buClr>
              <a:buSzPts val="1600"/>
              <a:buChar char="•"/>
              <a:defRPr b="0" sz="1600"/>
            </a:lvl4pPr>
            <a:lvl5pPr indent="-330200" lvl="4" marL="2286000" algn="l">
              <a:lnSpc>
                <a:spcPct val="90000"/>
              </a:lnSpc>
              <a:spcBef>
                <a:spcPts val="1200"/>
              </a:spcBef>
              <a:spcAft>
                <a:spcPts val="0"/>
              </a:spcAft>
              <a:buClr>
                <a:schemeClr val="dk1"/>
              </a:buClr>
              <a:buSzPts val="1600"/>
              <a:buChar char="•"/>
              <a:defRPr b="0"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9"/>
          <p:cNvSpPr txBox="1"/>
          <p:nvPr>
            <p:ph idx="2" type="body"/>
          </p:nvPr>
        </p:nvSpPr>
        <p:spPr>
          <a:xfrm>
            <a:off x="7967475" y="2018119"/>
            <a:ext cx="2449514" cy="3931919"/>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b="1" sz="2000"/>
            </a:lvl1pPr>
            <a:lvl2pPr indent="-342900" lvl="1" marL="914400" algn="l">
              <a:lnSpc>
                <a:spcPct val="90000"/>
              </a:lnSpc>
              <a:spcBef>
                <a:spcPts val="1200"/>
              </a:spcBef>
              <a:spcAft>
                <a:spcPts val="0"/>
              </a:spcAft>
              <a:buClr>
                <a:schemeClr val="dk1"/>
              </a:buClr>
              <a:buSzPts val="1800"/>
              <a:buChar char="•"/>
              <a:defRPr b="1" sz="1800"/>
            </a:lvl2pPr>
            <a:lvl3pPr indent="-330200" lvl="2" marL="1371600" algn="l">
              <a:lnSpc>
                <a:spcPct val="90000"/>
              </a:lnSpc>
              <a:spcBef>
                <a:spcPts val="1200"/>
              </a:spcBef>
              <a:spcAft>
                <a:spcPts val="0"/>
              </a:spcAft>
              <a:buClr>
                <a:schemeClr val="dk1"/>
              </a:buClr>
              <a:buSzPts val="1600"/>
              <a:buChar char="•"/>
              <a:defRPr b="1" sz="1600"/>
            </a:lvl3pPr>
            <a:lvl4pPr indent="-317500" lvl="3" marL="1828800" algn="l">
              <a:lnSpc>
                <a:spcPct val="90000"/>
              </a:lnSpc>
              <a:spcBef>
                <a:spcPts val="1200"/>
              </a:spcBef>
              <a:spcAft>
                <a:spcPts val="0"/>
              </a:spcAft>
              <a:buClr>
                <a:schemeClr val="dk1"/>
              </a:buClr>
              <a:buSzPts val="1400"/>
              <a:buChar char="•"/>
              <a:defRPr b="1" sz="1400"/>
            </a:lvl4pPr>
            <a:lvl5pPr indent="-317500" lvl="4" marL="2286000" algn="l">
              <a:lnSpc>
                <a:spcPct val="90000"/>
              </a:lnSpc>
              <a:spcBef>
                <a:spcPts val="1200"/>
              </a:spcBef>
              <a:spcAft>
                <a:spcPts val="0"/>
              </a:spcAft>
              <a:buClr>
                <a:schemeClr val="dk1"/>
              </a:buClr>
              <a:buSzPts val="1400"/>
              <a:buChar char="•"/>
              <a:defRPr b="1"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9"/>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78" name="Shape 78"/>
        <p:cNvGrpSpPr/>
        <p:nvPr/>
      </p:nvGrpSpPr>
      <p:grpSpPr>
        <a:xfrm>
          <a:off x="0" y="0"/>
          <a:ext cx="0" cy="0"/>
          <a:chOff x="0" y="0"/>
          <a:chExt cx="0" cy="0"/>
        </a:xfrm>
      </p:grpSpPr>
      <p:pic>
        <p:nvPicPr>
          <p:cNvPr id="79" name="Google Shape;79;p30"/>
          <p:cNvPicPr preferRelativeResize="0"/>
          <p:nvPr/>
        </p:nvPicPr>
        <p:blipFill rotWithShape="1">
          <a:blip r:embed="rId2">
            <a:alphaModFix/>
          </a:blip>
          <a:srcRect b="0" l="18883" r="46636" t="18052"/>
          <a:stretch/>
        </p:blipFill>
        <p:spPr>
          <a:xfrm rot="5400000">
            <a:off x="9553763" y="-952310"/>
            <a:ext cx="1685928" cy="3590547"/>
          </a:xfrm>
          <a:prstGeom prst="rect">
            <a:avLst/>
          </a:prstGeom>
          <a:noFill/>
          <a:ln>
            <a:noFill/>
          </a:ln>
        </p:spPr>
      </p:pic>
      <p:sp>
        <p:nvSpPr>
          <p:cNvPr id="80" name="Google Shape;80;p30"/>
          <p:cNvSpPr txBox="1"/>
          <p:nvPr>
            <p:ph type="title"/>
          </p:nvPr>
        </p:nvSpPr>
        <p:spPr>
          <a:xfrm>
            <a:off x="923545" y="584477"/>
            <a:ext cx="10354052" cy="12097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0"/>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2">
  <p:cSld name="Closing 2">
    <p:bg>
      <p:bgPr>
        <a:solidFill>
          <a:schemeClr val="dk1"/>
        </a:solidFill>
      </p:bgPr>
    </p:bg>
    <p:spTree>
      <p:nvGrpSpPr>
        <p:cNvPr id="82" name="Shape 82"/>
        <p:cNvGrpSpPr/>
        <p:nvPr/>
      </p:nvGrpSpPr>
      <p:grpSpPr>
        <a:xfrm>
          <a:off x="0" y="0"/>
          <a:ext cx="0" cy="0"/>
          <a:chOff x="0" y="0"/>
          <a:chExt cx="0" cy="0"/>
        </a:xfrm>
      </p:grpSpPr>
      <p:sp>
        <p:nvSpPr>
          <p:cNvPr id="83" name="Google Shape;83;p31"/>
          <p:cNvSpPr txBox="1"/>
          <p:nvPr>
            <p:ph type="title"/>
          </p:nvPr>
        </p:nvSpPr>
        <p:spPr>
          <a:xfrm>
            <a:off x="6091515" y="374090"/>
            <a:ext cx="5057104" cy="36249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1"/>
          <p:cNvSpPr txBox="1"/>
          <p:nvPr>
            <p:ph idx="1" type="body"/>
          </p:nvPr>
        </p:nvSpPr>
        <p:spPr>
          <a:xfrm>
            <a:off x="6091514" y="4172989"/>
            <a:ext cx="5057103"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chemeClr val="lt1"/>
              </a:buClr>
              <a:buSzPts val="1800"/>
              <a:buFont typeface="Arial"/>
              <a:buChar char="•"/>
              <a:defRPr sz="1800">
                <a:solidFill>
                  <a:schemeClr val="lt1"/>
                </a:solidFill>
              </a:defRPr>
            </a:lvl2pPr>
            <a:lvl3pPr indent="-330200" lvl="2" marL="1371600" algn="l">
              <a:lnSpc>
                <a:spcPct val="90000"/>
              </a:lnSpc>
              <a:spcBef>
                <a:spcPts val="0"/>
              </a:spcBef>
              <a:spcAft>
                <a:spcPts val="0"/>
              </a:spcAft>
              <a:buClr>
                <a:schemeClr val="lt1"/>
              </a:buClr>
              <a:buSzPts val="1600"/>
              <a:buFont typeface="Arial"/>
              <a:buChar char="•"/>
              <a:defRPr sz="1600">
                <a:solidFill>
                  <a:schemeClr val="lt1"/>
                </a:solidFill>
              </a:defRPr>
            </a:lvl3pPr>
            <a:lvl4pPr indent="-317500" lvl="3" marL="1828800" algn="l">
              <a:lnSpc>
                <a:spcPct val="90000"/>
              </a:lnSpc>
              <a:spcBef>
                <a:spcPts val="0"/>
              </a:spcBef>
              <a:spcAft>
                <a:spcPts val="0"/>
              </a:spcAft>
              <a:buClr>
                <a:schemeClr val="lt1"/>
              </a:buClr>
              <a:buSzPts val="1400"/>
              <a:buFont typeface="Arial"/>
              <a:buChar char="•"/>
              <a:defRPr sz="1400">
                <a:solidFill>
                  <a:schemeClr val="lt1"/>
                </a:solidFill>
              </a:defRPr>
            </a:lvl4pPr>
            <a:lvl5pPr indent="-304800" lvl="4" marL="2286000" algn="l">
              <a:lnSpc>
                <a:spcPct val="90000"/>
              </a:lnSpc>
              <a:spcBef>
                <a:spcPts val="0"/>
              </a:spcBef>
              <a:spcAft>
                <a:spcPts val="0"/>
              </a:spcAft>
              <a:buClr>
                <a:schemeClr val="lt1"/>
              </a:buClr>
              <a:buSzPts val="1200"/>
              <a:buFont typeface="Arial"/>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5" name="Google Shape;85;p31"/>
          <p:cNvPicPr preferRelativeResize="0"/>
          <p:nvPr/>
        </p:nvPicPr>
        <p:blipFill rotWithShape="1">
          <a:blip r:embed="rId2">
            <a:alphaModFix/>
          </a:blip>
          <a:srcRect b="0" l="4151" r="18576" t="0"/>
          <a:stretch/>
        </p:blipFill>
        <p:spPr>
          <a:xfrm flipH="1">
            <a:off x="0" y="0"/>
            <a:ext cx="51816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Intro">
    <p:spTree>
      <p:nvGrpSpPr>
        <p:cNvPr id="18" name="Shape 18"/>
        <p:cNvGrpSpPr/>
        <p:nvPr/>
      </p:nvGrpSpPr>
      <p:grpSpPr>
        <a:xfrm>
          <a:off x="0" y="0"/>
          <a:ext cx="0" cy="0"/>
          <a:chOff x="0" y="0"/>
          <a:chExt cx="0" cy="0"/>
        </a:xfrm>
      </p:grpSpPr>
      <p:pic>
        <p:nvPicPr>
          <p:cNvPr id="19" name="Google Shape;19;p20"/>
          <p:cNvPicPr preferRelativeResize="0"/>
          <p:nvPr/>
        </p:nvPicPr>
        <p:blipFill rotWithShape="1">
          <a:blip r:embed="rId2">
            <a:alphaModFix/>
          </a:blip>
          <a:srcRect b="-130" l="44533" r="1" t="18691"/>
          <a:stretch/>
        </p:blipFill>
        <p:spPr>
          <a:xfrm rot="5400000">
            <a:off x="7851419" y="-1244552"/>
            <a:ext cx="3096029" cy="5585137"/>
          </a:xfrm>
          <a:custGeom>
            <a:rect b="b" l="l" r="r" t="t"/>
            <a:pathLst>
              <a:path extrusionOk="0" h="6858000" w="1756624">
                <a:moveTo>
                  <a:pt x="0" y="0"/>
                </a:moveTo>
                <a:lnTo>
                  <a:pt x="1756624" y="0"/>
                </a:lnTo>
                <a:lnTo>
                  <a:pt x="1756624" y="6858000"/>
                </a:lnTo>
                <a:lnTo>
                  <a:pt x="0" y="6858000"/>
                </a:lnTo>
                <a:close/>
              </a:path>
            </a:pathLst>
          </a:custGeom>
          <a:noFill/>
          <a:ln>
            <a:noFill/>
          </a:ln>
        </p:spPr>
      </p:pic>
      <p:pic>
        <p:nvPicPr>
          <p:cNvPr id="20" name="Google Shape;20;p20"/>
          <p:cNvPicPr preferRelativeResize="0"/>
          <p:nvPr/>
        </p:nvPicPr>
        <p:blipFill rotWithShape="1">
          <a:blip r:embed="rId3">
            <a:alphaModFix/>
          </a:blip>
          <a:srcRect b="0" l="4151" r="18576" t="0"/>
          <a:stretch/>
        </p:blipFill>
        <p:spPr>
          <a:xfrm>
            <a:off x="7010400" y="0"/>
            <a:ext cx="5181600" cy="6858000"/>
          </a:xfrm>
          <a:prstGeom prst="rect">
            <a:avLst/>
          </a:prstGeom>
          <a:noFill/>
          <a:ln>
            <a:noFill/>
          </a:ln>
        </p:spPr>
      </p:pic>
      <p:sp>
        <p:nvSpPr>
          <p:cNvPr id="21" name="Google Shape;21;p20"/>
          <p:cNvSpPr txBox="1"/>
          <p:nvPr>
            <p:ph type="title"/>
          </p:nvPr>
        </p:nvSpPr>
        <p:spPr>
          <a:xfrm>
            <a:off x="914400" y="315533"/>
            <a:ext cx="5181600" cy="23768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0"/>
          <p:cNvSpPr txBox="1"/>
          <p:nvPr>
            <p:ph idx="1" type="body"/>
          </p:nvPr>
        </p:nvSpPr>
        <p:spPr>
          <a:xfrm>
            <a:off x="914400" y="2844800"/>
            <a:ext cx="5181600" cy="312896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lvl1pPr>
            <a:lvl2pPr indent="-342900" lvl="1" marL="914400" algn="l">
              <a:lnSpc>
                <a:spcPct val="120000"/>
              </a:lnSpc>
              <a:spcBef>
                <a:spcPts val="500"/>
              </a:spcBef>
              <a:spcAft>
                <a:spcPts val="0"/>
              </a:spcAft>
              <a:buClr>
                <a:schemeClr val="dk1"/>
              </a:buClr>
              <a:buSzPts val="1800"/>
              <a:buChar char="•"/>
              <a:defRPr sz="1800"/>
            </a:lvl2pPr>
            <a:lvl3pPr indent="-330200" lvl="2" marL="1371600" algn="l">
              <a:lnSpc>
                <a:spcPct val="120000"/>
              </a:lnSpc>
              <a:spcBef>
                <a:spcPts val="500"/>
              </a:spcBef>
              <a:spcAft>
                <a:spcPts val="0"/>
              </a:spcAft>
              <a:buClr>
                <a:schemeClr val="dk1"/>
              </a:buClr>
              <a:buSzPts val="1600"/>
              <a:buChar char="•"/>
              <a:defRPr sz="1600"/>
            </a:lvl3pPr>
            <a:lvl4pPr indent="-317500" lvl="3" marL="1828800" algn="l">
              <a:lnSpc>
                <a:spcPct val="120000"/>
              </a:lnSpc>
              <a:spcBef>
                <a:spcPts val="500"/>
              </a:spcBef>
              <a:spcAft>
                <a:spcPts val="0"/>
              </a:spcAft>
              <a:buClr>
                <a:schemeClr val="dk1"/>
              </a:buClr>
              <a:buSzPts val="1400"/>
              <a:buChar char="•"/>
              <a:defRPr sz="1400"/>
            </a:lvl4pPr>
            <a:lvl5pPr indent="-317500" lvl="4" marL="2286000" algn="l">
              <a:lnSpc>
                <a:spcPct val="12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0"/>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1"/>
        </a:solidFill>
      </p:bgPr>
    </p:bg>
    <p:spTree>
      <p:nvGrpSpPr>
        <p:cNvPr id="24" name="Shape 24"/>
        <p:cNvGrpSpPr/>
        <p:nvPr/>
      </p:nvGrpSpPr>
      <p:grpSpPr>
        <a:xfrm>
          <a:off x="0" y="0"/>
          <a:ext cx="0" cy="0"/>
          <a:chOff x="0" y="0"/>
          <a:chExt cx="0" cy="0"/>
        </a:xfrm>
      </p:grpSpPr>
      <p:pic>
        <p:nvPicPr>
          <p:cNvPr id="25" name="Google Shape;25;p21"/>
          <p:cNvPicPr preferRelativeResize="0"/>
          <p:nvPr/>
        </p:nvPicPr>
        <p:blipFill rotWithShape="1">
          <a:blip r:embed="rId2">
            <a:alphaModFix/>
          </a:blip>
          <a:srcRect b="0" l="13300" r="0" t="13815"/>
          <a:stretch/>
        </p:blipFill>
        <p:spPr>
          <a:xfrm>
            <a:off x="0" y="-1"/>
            <a:ext cx="4239206" cy="3776193"/>
          </a:xfrm>
          <a:prstGeom prst="rect">
            <a:avLst/>
          </a:prstGeom>
          <a:noFill/>
          <a:ln>
            <a:noFill/>
          </a:ln>
        </p:spPr>
      </p:pic>
      <p:sp>
        <p:nvSpPr>
          <p:cNvPr id="26" name="Google Shape;26;p21"/>
          <p:cNvSpPr txBox="1"/>
          <p:nvPr>
            <p:ph type="title"/>
          </p:nvPr>
        </p:nvSpPr>
        <p:spPr>
          <a:xfrm>
            <a:off x="914400" y="2580640"/>
            <a:ext cx="5181600" cy="336881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p:nvPr>
            <p:ph idx="2" type="pic"/>
          </p:nvPr>
        </p:nvSpPr>
        <p:spPr>
          <a:xfrm>
            <a:off x="6085840" y="-10159"/>
            <a:ext cx="6116320" cy="686816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Overview">
    <p:bg>
      <p:bgPr>
        <a:solidFill>
          <a:schemeClr val="accent1"/>
        </a:solidFill>
      </p:bgPr>
    </p:bg>
    <p:spTree>
      <p:nvGrpSpPr>
        <p:cNvPr id="28" name="Shape 28"/>
        <p:cNvGrpSpPr/>
        <p:nvPr/>
      </p:nvGrpSpPr>
      <p:grpSpPr>
        <a:xfrm>
          <a:off x="0" y="0"/>
          <a:ext cx="0" cy="0"/>
          <a:chOff x="0" y="0"/>
          <a:chExt cx="0" cy="0"/>
        </a:xfrm>
      </p:grpSpPr>
      <p:pic>
        <p:nvPicPr>
          <p:cNvPr id="29" name="Google Shape;29;p22"/>
          <p:cNvPicPr preferRelativeResize="0"/>
          <p:nvPr/>
        </p:nvPicPr>
        <p:blipFill rotWithShape="1">
          <a:blip r:embed="rId2">
            <a:alphaModFix/>
          </a:blip>
          <a:srcRect b="78533" l="15158" r="0" t="-5374"/>
          <a:stretch/>
        </p:blipFill>
        <p:spPr>
          <a:xfrm rot="10800000">
            <a:off x="6324600" y="0"/>
            <a:ext cx="5867400" cy="1647324"/>
          </a:xfrm>
          <a:prstGeom prst="rect">
            <a:avLst/>
          </a:prstGeom>
          <a:noFill/>
          <a:ln>
            <a:noFill/>
          </a:ln>
        </p:spPr>
      </p:pic>
      <p:sp>
        <p:nvSpPr>
          <p:cNvPr id="30" name="Google Shape;30;p22"/>
          <p:cNvSpPr txBox="1"/>
          <p:nvPr>
            <p:ph type="title"/>
          </p:nvPr>
        </p:nvSpPr>
        <p:spPr>
          <a:xfrm>
            <a:off x="6126480" y="1310639"/>
            <a:ext cx="4805997" cy="268962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2"/>
          <p:cNvSpPr/>
          <p:nvPr>
            <p:ph idx="2" type="pic"/>
          </p:nvPr>
        </p:nvSpPr>
        <p:spPr>
          <a:xfrm>
            <a:off x="0" y="-10160"/>
            <a:ext cx="6096000" cy="6858000"/>
          </a:xfrm>
          <a:prstGeom prst="rect">
            <a:avLst/>
          </a:prstGeom>
          <a:noFill/>
          <a:ln>
            <a:noFill/>
          </a:ln>
        </p:spPr>
      </p:sp>
      <p:sp>
        <p:nvSpPr>
          <p:cNvPr id="32" name="Google Shape;32;p22"/>
          <p:cNvSpPr txBox="1"/>
          <p:nvPr>
            <p:ph idx="1" type="body"/>
          </p:nvPr>
        </p:nvSpPr>
        <p:spPr>
          <a:xfrm>
            <a:off x="6126163" y="4172990"/>
            <a:ext cx="4805997" cy="2389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Font typeface="Arial"/>
              <a:buNone/>
              <a:defRPr sz="20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3" name="Shape 33"/>
        <p:cNvGrpSpPr/>
        <p:nvPr/>
      </p:nvGrpSpPr>
      <p:grpSpPr>
        <a:xfrm>
          <a:off x="0" y="0"/>
          <a:ext cx="0" cy="0"/>
          <a:chOff x="0" y="0"/>
          <a:chExt cx="0" cy="0"/>
        </a:xfrm>
      </p:grpSpPr>
      <p:pic>
        <p:nvPicPr>
          <p:cNvPr id="34" name="Google Shape;34;p23"/>
          <p:cNvPicPr preferRelativeResize="0"/>
          <p:nvPr/>
        </p:nvPicPr>
        <p:blipFill rotWithShape="1">
          <a:blip r:embed="rId2">
            <a:alphaModFix/>
          </a:blip>
          <a:srcRect b="0" l="45239" r="0" t="0"/>
          <a:stretch/>
        </p:blipFill>
        <p:spPr>
          <a:xfrm flipH="1">
            <a:off x="9135414" y="0"/>
            <a:ext cx="3056586" cy="6858000"/>
          </a:xfrm>
          <a:custGeom>
            <a:rect b="b" l="l" r="r" t="t"/>
            <a:pathLst>
              <a:path extrusionOk="0" h="6858000" w="4284372">
                <a:moveTo>
                  <a:pt x="4284372" y="0"/>
                </a:moveTo>
                <a:lnTo>
                  <a:pt x="0" y="0"/>
                </a:lnTo>
                <a:lnTo>
                  <a:pt x="0" y="6858000"/>
                </a:lnTo>
                <a:lnTo>
                  <a:pt x="4284372" y="6858000"/>
                </a:lnTo>
                <a:close/>
              </a:path>
            </a:pathLst>
          </a:custGeom>
          <a:noFill/>
          <a:ln>
            <a:noFill/>
          </a:ln>
        </p:spPr>
      </p:pic>
      <p:pic>
        <p:nvPicPr>
          <p:cNvPr id="35" name="Google Shape;35;p23"/>
          <p:cNvPicPr preferRelativeResize="0"/>
          <p:nvPr/>
        </p:nvPicPr>
        <p:blipFill rotWithShape="1">
          <a:blip r:embed="rId3">
            <a:alphaModFix/>
          </a:blip>
          <a:srcRect b="2329" l="0" r="0" t="0"/>
          <a:stretch/>
        </p:blipFill>
        <p:spPr>
          <a:xfrm>
            <a:off x="7810500" y="3025140"/>
            <a:ext cx="4381500" cy="3832860"/>
          </a:xfrm>
          <a:prstGeom prst="rect">
            <a:avLst/>
          </a:prstGeom>
          <a:noFill/>
          <a:ln>
            <a:noFill/>
          </a:ln>
        </p:spPr>
      </p:pic>
      <p:sp>
        <p:nvSpPr>
          <p:cNvPr id="36" name="Google Shape;36;p23"/>
          <p:cNvSpPr txBox="1"/>
          <p:nvPr>
            <p:ph type="title"/>
          </p:nvPr>
        </p:nvSpPr>
        <p:spPr>
          <a:xfrm>
            <a:off x="914399" y="365125"/>
            <a:ext cx="7273637" cy="164655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3"/>
          <p:cNvSpPr txBox="1"/>
          <p:nvPr>
            <p:ph idx="1" type="body"/>
          </p:nvPr>
        </p:nvSpPr>
        <p:spPr>
          <a:xfrm>
            <a:off x="914399" y="2011363"/>
            <a:ext cx="7273638" cy="4155757"/>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sz="2000"/>
            </a:lvl1pPr>
            <a:lvl2pPr indent="-342900" lvl="1" marL="914400" algn="l">
              <a:lnSpc>
                <a:spcPct val="90000"/>
              </a:lnSpc>
              <a:spcBef>
                <a:spcPts val="1200"/>
              </a:spcBef>
              <a:spcAft>
                <a:spcPts val="0"/>
              </a:spcAft>
              <a:buClr>
                <a:schemeClr val="dk1"/>
              </a:buClr>
              <a:buSzPts val="1800"/>
              <a:buChar char="•"/>
              <a:defRPr sz="1800"/>
            </a:lvl2pPr>
            <a:lvl3pPr indent="-330200" lvl="2" marL="1371600" algn="l">
              <a:lnSpc>
                <a:spcPct val="90000"/>
              </a:lnSpc>
              <a:spcBef>
                <a:spcPts val="1200"/>
              </a:spcBef>
              <a:spcAft>
                <a:spcPts val="0"/>
              </a:spcAft>
              <a:buClr>
                <a:schemeClr val="dk1"/>
              </a:buClr>
              <a:buSzPts val="1600"/>
              <a:buChar char="•"/>
              <a:defRPr sz="1600"/>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1200"/>
              </a:spcBef>
              <a:spcAft>
                <a:spcPts val="0"/>
              </a:spcAft>
              <a:buClr>
                <a:schemeClr val="dk1"/>
              </a:buClr>
              <a:buSzPts val="1400"/>
              <a:buChar char="•"/>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3"/>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left Image 1">
  <p:cSld name="Title Content and left Image 1">
    <p:bg>
      <p:bgPr>
        <a:solidFill>
          <a:schemeClr val="dk1"/>
        </a:solidFill>
      </p:bgPr>
    </p:bg>
    <p:spTree>
      <p:nvGrpSpPr>
        <p:cNvPr id="39" name="Shape 39"/>
        <p:cNvGrpSpPr/>
        <p:nvPr/>
      </p:nvGrpSpPr>
      <p:grpSpPr>
        <a:xfrm>
          <a:off x="0" y="0"/>
          <a:ext cx="0" cy="0"/>
          <a:chOff x="0" y="0"/>
          <a:chExt cx="0" cy="0"/>
        </a:xfrm>
      </p:grpSpPr>
      <p:pic>
        <p:nvPicPr>
          <p:cNvPr id="40" name="Google Shape;40;p24"/>
          <p:cNvPicPr preferRelativeResize="0"/>
          <p:nvPr/>
        </p:nvPicPr>
        <p:blipFill rotWithShape="1">
          <a:blip r:embed="rId2">
            <a:alphaModFix/>
          </a:blip>
          <a:srcRect b="0" l="0" r="0" t="0"/>
          <a:stretch/>
        </p:blipFill>
        <p:spPr>
          <a:xfrm rot="-5400000">
            <a:off x="8039100" y="228600"/>
            <a:ext cx="4381500" cy="3924300"/>
          </a:xfrm>
          <a:prstGeom prst="rect">
            <a:avLst/>
          </a:prstGeom>
          <a:noFill/>
          <a:ln>
            <a:noFill/>
          </a:ln>
        </p:spPr>
      </p:pic>
      <p:sp>
        <p:nvSpPr>
          <p:cNvPr id="41" name="Google Shape;41;p24"/>
          <p:cNvSpPr txBox="1"/>
          <p:nvPr>
            <p:ph type="title"/>
          </p:nvPr>
        </p:nvSpPr>
        <p:spPr>
          <a:xfrm>
            <a:off x="6096000" y="375285"/>
            <a:ext cx="4896678" cy="36249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p:nvPr>
            <p:ph idx="2" type="pic"/>
          </p:nvPr>
        </p:nvSpPr>
        <p:spPr>
          <a:xfrm>
            <a:off x="0" y="0"/>
            <a:ext cx="6096000" cy="6858000"/>
          </a:xfrm>
          <a:prstGeom prst="rect">
            <a:avLst/>
          </a:prstGeom>
          <a:noFill/>
          <a:ln>
            <a:noFill/>
          </a:ln>
        </p:spPr>
      </p:sp>
      <p:sp>
        <p:nvSpPr>
          <p:cNvPr id="43" name="Google Shape;43;p24"/>
          <p:cNvSpPr txBox="1"/>
          <p:nvPr>
            <p:ph idx="1" type="body"/>
          </p:nvPr>
        </p:nvSpPr>
        <p:spPr>
          <a:xfrm>
            <a:off x="6096000" y="4172990"/>
            <a:ext cx="4896677" cy="230972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1200"/>
              </a:spcBef>
              <a:spcAft>
                <a:spcPts val="0"/>
              </a:spcAft>
              <a:buClr>
                <a:schemeClr val="lt1"/>
              </a:buClr>
              <a:buSzPts val="1800"/>
              <a:buFont typeface="Arial"/>
              <a:buChar char="•"/>
              <a:defRPr sz="1800">
                <a:solidFill>
                  <a:schemeClr val="lt1"/>
                </a:solidFill>
              </a:defRPr>
            </a:lvl2pPr>
            <a:lvl3pPr indent="-330200" lvl="2" marL="1371600" algn="l">
              <a:lnSpc>
                <a:spcPct val="90000"/>
              </a:lnSpc>
              <a:spcBef>
                <a:spcPts val="1200"/>
              </a:spcBef>
              <a:spcAft>
                <a:spcPts val="0"/>
              </a:spcAft>
              <a:buClr>
                <a:schemeClr val="lt1"/>
              </a:buClr>
              <a:buSzPts val="1600"/>
              <a:buFont typeface="Arial"/>
              <a:buChar char="•"/>
              <a:defRPr sz="1600">
                <a:solidFill>
                  <a:schemeClr val="lt1"/>
                </a:solidFill>
              </a:defRPr>
            </a:lvl3pPr>
            <a:lvl4pPr indent="-317500" lvl="3" marL="1828800" algn="l">
              <a:lnSpc>
                <a:spcPct val="90000"/>
              </a:lnSpc>
              <a:spcBef>
                <a:spcPts val="1200"/>
              </a:spcBef>
              <a:spcAft>
                <a:spcPts val="0"/>
              </a:spcAft>
              <a:buClr>
                <a:schemeClr val="lt1"/>
              </a:buClr>
              <a:buSzPts val="1400"/>
              <a:buFont typeface="Arial"/>
              <a:buChar char="•"/>
              <a:defRPr sz="1400">
                <a:solidFill>
                  <a:schemeClr val="lt1"/>
                </a:solidFill>
              </a:defRPr>
            </a:lvl4pPr>
            <a:lvl5pPr indent="-317500" lvl="4" marL="2286000" algn="l">
              <a:lnSpc>
                <a:spcPct val="90000"/>
              </a:lnSpc>
              <a:spcBef>
                <a:spcPts val="1200"/>
              </a:spcBef>
              <a:spcAft>
                <a:spcPts val="0"/>
              </a:spcAft>
              <a:buClr>
                <a:schemeClr val="lt1"/>
              </a:buClr>
              <a:buSzPts val="1400"/>
              <a:buFont typeface="Arial"/>
              <a:buChar char="•"/>
              <a:defRPr sz="14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1">
  <p:cSld name="Title and two Content 1">
    <p:bg>
      <p:bgPr>
        <a:solidFill>
          <a:schemeClr val="accent1"/>
        </a:solidFill>
      </p:bgPr>
    </p:bg>
    <p:spTree>
      <p:nvGrpSpPr>
        <p:cNvPr id="44" name="Shape 44"/>
        <p:cNvGrpSpPr/>
        <p:nvPr/>
      </p:nvGrpSpPr>
      <p:grpSpPr>
        <a:xfrm>
          <a:off x="0" y="0"/>
          <a:ext cx="0" cy="0"/>
          <a:chOff x="0" y="0"/>
          <a:chExt cx="0" cy="0"/>
        </a:xfrm>
      </p:grpSpPr>
      <p:pic>
        <p:nvPicPr>
          <p:cNvPr id="45" name="Google Shape;45;p25"/>
          <p:cNvPicPr preferRelativeResize="0"/>
          <p:nvPr/>
        </p:nvPicPr>
        <p:blipFill rotWithShape="1">
          <a:blip r:embed="rId2">
            <a:alphaModFix/>
          </a:blip>
          <a:srcRect b="33420" l="1955" r="53992" t="41988"/>
          <a:stretch/>
        </p:blipFill>
        <p:spPr>
          <a:xfrm rot="10800000">
            <a:off x="9198864" y="-5"/>
            <a:ext cx="2993136" cy="1517907"/>
          </a:xfrm>
          <a:prstGeom prst="rect">
            <a:avLst/>
          </a:prstGeom>
          <a:noFill/>
          <a:ln>
            <a:noFill/>
          </a:ln>
        </p:spPr>
      </p:pic>
      <p:pic>
        <p:nvPicPr>
          <p:cNvPr id="46" name="Google Shape;46;p25"/>
          <p:cNvPicPr preferRelativeResize="0"/>
          <p:nvPr/>
        </p:nvPicPr>
        <p:blipFill rotWithShape="1">
          <a:blip r:embed="rId3">
            <a:alphaModFix/>
          </a:blip>
          <a:srcRect b="0" l="25445" r="46503" t="24819"/>
          <a:stretch/>
        </p:blipFill>
        <p:spPr>
          <a:xfrm rot="-5400000">
            <a:off x="961221" y="4525179"/>
            <a:ext cx="1371600" cy="3294042"/>
          </a:xfrm>
          <a:prstGeom prst="rect">
            <a:avLst/>
          </a:prstGeom>
          <a:noFill/>
          <a:ln>
            <a:noFill/>
          </a:ln>
        </p:spPr>
      </p:pic>
      <p:sp>
        <p:nvSpPr>
          <p:cNvPr id="47" name="Google Shape;47;p25"/>
          <p:cNvSpPr txBox="1"/>
          <p:nvPr>
            <p:ph type="title"/>
          </p:nvPr>
        </p:nvSpPr>
        <p:spPr>
          <a:xfrm>
            <a:off x="914399" y="365125"/>
            <a:ext cx="10363201" cy="162960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5"/>
          <p:cNvSpPr txBox="1"/>
          <p:nvPr>
            <p:ph idx="1" type="body"/>
          </p:nvPr>
        </p:nvSpPr>
        <p:spPr>
          <a:xfrm>
            <a:off x="914399" y="2022250"/>
            <a:ext cx="4992709" cy="374718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sz="2000"/>
            </a:lvl1pPr>
            <a:lvl2pPr indent="-342900" lvl="1" marL="914400" algn="l">
              <a:lnSpc>
                <a:spcPct val="90000"/>
              </a:lnSpc>
              <a:spcBef>
                <a:spcPts val="1200"/>
              </a:spcBef>
              <a:spcAft>
                <a:spcPts val="0"/>
              </a:spcAft>
              <a:buClr>
                <a:schemeClr val="dk1"/>
              </a:buClr>
              <a:buSzPts val="1800"/>
              <a:buChar char="•"/>
              <a:defRPr sz="1800"/>
            </a:lvl2pPr>
            <a:lvl3pPr indent="-330200" lvl="2" marL="1371600" algn="l">
              <a:lnSpc>
                <a:spcPct val="90000"/>
              </a:lnSpc>
              <a:spcBef>
                <a:spcPts val="1200"/>
              </a:spcBef>
              <a:spcAft>
                <a:spcPts val="0"/>
              </a:spcAft>
              <a:buClr>
                <a:schemeClr val="dk1"/>
              </a:buClr>
              <a:buSzPts val="1600"/>
              <a:buChar char="•"/>
              <a:defRPr sz="1600"/>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1200"/>
              </a:spcBef>
              <a:spcAft>
                <a:spcPts val="0"/>
              </a:spcAft>
              <a:buClr>
                <a:schemeClr val="dk1"/>
              </a:buClr>
              <a:buSzPts val="1400"/>
              <a:buChar char="•"/>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5"/>
          <p:cNvSpPr txBox="1"/>
          <p:nvPr>
            <p:ph idx="2" type="body"/>
          </p:nvPr>
        </p:nvSpPr>
        <p:spPr>
          <a:xfrm>
            <a:off x="6284891" y="2022250"/>
            <a:ext cx="4992709" cy="374718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sz="2000"/>
            </a:lvl1pPr>
            <a:lvl2pPr indent="-342900" lvl="1" marL="914400" algn="l">
              <a:lnSpc>
                <a:spcPct val="90000"/>
              </a:lnSpc>
              <a:spcBef>
                <a:spcPts val="1200"/>
              </a:spcBef>
              <a:spcAft>
                <a:spcPts val="0"/>
              </a:spcAft>
              <a:buClr>
                <a:schemeClr val="dk1"/>
              </a:buClr>
              <a:buSzPts val="1800"/>
              <a:buChar char="•"/>
              <a:defRPr sz="1800"/>
            </a:lvl2pPr>
            <a:lvl3pPr indent="-330200" lvl="2" marL="1371600" algn="l">
              <a:lnSpc>
                <a:spcPct val="90000"/>
              </a:lnSpc>
              <a:spcBef>
                <a:spcPts val="1200"/>
              </a:spcBef>
              <a:spcAft>
                <a:spcPts val="0"/>
              </a:spcAft>
              <a:buClr>
                <a:schemeClr val="dk1"/>
              </a:buClr>
              <a:buSzPts val="1600"/>
              <a:buChar char="•"/>
              <a:defRPr sz="1600"/>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1200"/>
              </a:spcBef>
              <a:spcAft>
                <a:spcPts val="0"/>
              </a:spcAft>
              <a:buClr>
                <a:schemeClr val="dk1"/>
              </a:buClr>
              <a:buSzPts val="1400"/>
              <a:buChar char="•"/>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5"/>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2">
  <p:cSld name="Title and two Content 2">
    <p:spTree>
      <p:nvGrpSpPr>
        <p:cNvPr id="51" name="Shape 51"/>
        <p:cNvGrpSpPr/>
        <p:nvPr/>
      </p:nvGrpSpPr>
      <p:grpSpPr>
        <a:xfrm>
          <a:off x="0" y="0"/>
          <a:ext cx="0" cy="0"/>
          <a:chOff x="0" y="0"/>
          <a:chExt cx="0" cy="0"/>
        </a:xfrm>
      </p:grpSpPr>
      <p:pic>
        <p:nvPicPr>
          <p:cNvPr id="52" name="Google Shape;52;p26"/>
          <p:cNvPicPr preferRelativeResize="0"/>
          <p:nvPr/>
        </p:nvPicPr>
        <p:blipFill rotWithShape="1">
          <a:blip r:embed="rId2">
            <a:alphaModFix/>
          </a:blip>
          <a:srcRect b="44471" l="1980" r="61027" t="40714"/>
          <a:stretch/>
        </p:blipFill>
        <p:spPr>
          <a:xfrm flipH="1">
            <a:off x="-26830" y="5950040"/>
            <a:ext cx="2513521" cy="914400"/>
          </a:xfrm>
          <a:prstGeom prst="rect">
            <a:avLst/>
          </a:prstGeom>
          <a:noFill/>
          <a:ln>
            <a:noFill/>
          </a:ln>
        </p:spPr>
      </p:pic>
      <p:pic>
        <p:nvPicPr>
          <p:cNvPr id="53" name="Google Shape;53;p26"/>
          <p:cNvPicPr preferRelativeResize="0"/>
          <p:nvPr/>
        </p:nvPicPr>
        <p:blipFill rotWithShape="1">
          <a:blip r:embed="rId3">
            <a:alphaModFix/>
          </a:blip>
          <a:srcRect b="0" l="18883" r="46636" t="18052"/>
          <a:stretch/>
        </p:blipFill>
        <p:spPr>
          <a:xfrm rot="5400000">
            <a:off x="9553763" y="-952310"/>
            <a:ext cx="1685928" cy="3590547"/>
          </a:xfrm>
          <a:prstGeom prst="rect">
            <a:avLst/>
          </a:prstGeom>
          <a:noFill/>
          <a:ln>
            <a:noFill/>
          </a:ln>
        </p:spPr>
      </p:pic>
      <p:sp>
        <p:nvSpPr>
          <p:cNvPr id="54" name="Google Shape;54;p26"/>
          <p:cNvSpPr txBox="1"/>
          <p:nvPr>
            <p:ph type="title"/>
          </p:nvPr>
        </p:nvSpPr>
        <p:spPr>
          <a:xfrm>
            <a:off x="914398" y="365125"/>
            <a:ext cx="10439401" cy="16170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 type="body"/>
          </p:nvPr>
        </p:nvSpPr>
        <p:spPr>
          <a:xfrm>
            <a:off x="914399" y="2022250"/>
            <a:ext cx="3310129" cy="374718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b="1" sz="2000"/>
            </a:lvl1pPr>
            <a:lvl2pPr indent="-342900" lvl="1" marL="914400" algn="l">
              <a:lnSpc>
                <a:spcPct val="90000"/>
              </a:lnSpc>
              <a:spcBef>
                <a:spcPts val="1200"/>
              </a:spcBef>
              <a:spcAft>
                <a:spcPts val="0"/>
              </a:spcAft>
              <a:buClr>
                <a:schemeClr val="dk1"/>
              </a:buClr>
              <a:buSzPts val="1800"/>
              <a:buChar char="•"/>
              <a:defRPr b="1" sz="1800"/>
            </a:lvl2pPr>
            <a:lvl3pPr indent="-330200" lvl="2" marL="1371600" algn="l">
              <a:lnSpc>
                <a:spcPct val="90000"/>
              </a:lnSpc>
              <a:spcBef>
                <a:spcPts val="1200"/>
              </a:spcBef>
              <a:spcAft>
                <a:spcPts val="0"/>
              </a:spcAft>
              <a:buClr>
                <a:schemeClr val="dk1"/>
              </a:buClr>
              <a:buSzPts val="1600"/>
              <a:buChar char="•"/>
              <a:defRPr b="1" sz="1600"/>
            </a:lvl3pPr>
            <a:lvl4pPr indent="-317500" lvl="3" marL="1828800" algn="l">
              <a:lnSpc>
                <a:spcPct val="90000"/>
              </a:lnSpc>
              <a:spcBef>
                <a:spcPts val="1200"/>
              </a:spcBef>
              <a:spcAft>
                <a:spcPts val="0"/>
              </a:spcAft>
              <a:buClr>
                <a:schemeClr val="dk1"/>
              </a:buClr>
              <a:buSzPts val="1400"/>
              <a:buChar char="•"/>
              <a:defRPr b="1" sz="1400"/>
            </a:lvl4pPr>
            <a:lvl5pPr indent="-317500" lvl="4" marL="2286000" algn="l">
              <a:lnSpc>
                <a:spcPct val="90000"/>
              </a:lnSpc>
              <a:spcBef>
                <a:spcPts val="1200"/>
              </a:spcBef>
              <a:spcAft>
                <a:spcPts val="0"/>
              </a:spcAft>
              <a:buClr>
                <a:schemeClr val="dk1"/>
              </a:buClr>
              <a:buSzPts val="1400"/>
              <a:buChar char="•"/>
              <a:defRPr b="1"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6"/>
          <p:cNvSpPr txBox="1"/>
          <p:nvPr>
            <p:ph idx="2" type="body"/>
          </p:nvPr>
        </p:nvSpPr>
        <p:spPr>
          <a:xfrm>
            <a:off x="4602310" y="2018120"/>
            <a:ext cx="6751489" cy="374718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sz="2000"/>
            </a:lvl1pPr>
            <a:lvl2pPr indent="-342900" lvl="1" marL="914400" algn="l">
              <a:lnSpc>
                <a:spcPct val="90000"/>
              </a:lnSpc>
              <a:spcBef>
                <a:spcPts val="1200"/>
              </a:spcBef>
              <a:spcAft>
                <a:spcPts val="0"/>
              </a:spcAft>
              <a:buClr>
                <a:schemeClr val="dk1"/>
              </a:buClr>
              <a:buSzPts val="1800"/>
              <a:buChar char="•"/>
              <a:defRPr sz="1800"/>
            </a:lvl2pPr>
            <a:lvl3pPr indent="-330200" lvl="2" marL="1371600" algn="l">
              <a:lnSpc>
                <a:spcPct val="90000"/>
              </a:lnSpc>
              <a:spcBef>
                <a:spcPts val="1200"/>
              </a:spcBef>
              <a:spcAft>
                <a:spcPts val="0"/>
              </a:spcAft>
              <a:buClr>
                <a:schemeClr val="dk1"/>
              </a:buClr>
              <a:buSzPts val="1600"/>
              <a:buChar char="•"/>
              <a:defRPr sz="1600"/>
            </a:lvl3pPr>
            <a:lvl4pPr indent="-317500" lvl="3" marL="1828800" algn="l">
              <a:lnSpc>
                <a:spcPct val="90000"/>
              </a:lnSpc>
              <a:spcBef>
                <a:spcPts val="1200"/>
              </a:spcBef>
              <a:spcAft>
                <a:spcPts val="0"/>
              </a:spcAft>
              <a:buClr>
                <a:schemeClr val="dk1"/>
              </a:buClr>
              <a:buSzPts val="1400"/>
              <a:buChar char="•"/>
              <a:defRPr sz="1400"/>
            </a:lvl4pPr>
            <a:lvl5pPr indent="-317500" lvl="4" marL="2286000" algn="l">
              <a:lnSpc>
                <a:spcPct val="90000"/>
              </a:lnSpc>
              <a:spcBef>
                <a:spcPts val="1200"/>
              </a:spcBef>
              <a:spcAft>
                <a:spcPts val="0"/>
              </a:spcAft>
              <a:buClr>
                <a:schemeClr val="dk1"/>
              </a:buClr>
              <a:buSzPts val="1400"/>
              <a:buChar char="•"/>
              <a:defRPr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6"/>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right Image">
  <p:cSld name="Title Content and right Image">
    <p:bg>
      <p:bgPr>
        <a:solidFill>
          <a:schemeClr val="accent1"/>
        </a:solidFill>
      </p:bgPr>
    </p:bg>
    <p:spTree>
      <p:nvGrpSpPr>
        <p:cNvPr id="58" name="Shape 58"/>
        <p:cNvGrpSpPr/>
        <p:nvPr/>
      </p:nvGrpSpPr>
      <p:grpSpPr>
        <a:xfrm>
          <a:off x="0" y="0"/>
          <a:ext cx="0" cy="0"/>
          <a:chOff x="0" y="0"/>
          <a:chExt cx="0" cy="0"/>
        </a:xfrm>
      </p:grpSpPr>
      <p:pic>
        <p:nvPicPr>
          <p:cNvPr id="59" name="Google Shape;59;p27"/>
          <p:cNvPicPr preferRelativeResize="0"/>
          <p:nvPr/>
        </p:nvPicPr>
        <p:blipFill rotWithShape="1">
          <a:blip r:embed="rId2">
            <a:alphaModFix/>
          </a:blip>
          <a:srcRect b="67543" l="67703" r="0" t="485"/>
          <a:stretch/>
        </p:blipFill>
        <p:spPr>
          <a:xfrm rot="5400000">
            <a:off x="-115162" y="115164"/>
            <a:ext cx="1895058" cy="1664735"/>
          </a:xfrm>
          <a:prstGeom prst="rect">
            <a:avLst/>
          </a:prstGeom>
          <a:noFill/>
          <a:ln>
            <a:noFill/>
          </a:ln>
        </p:spPr>
      </p:pic>
      <p:sp>
        <p:nvSpPr>
          <p:cNvPr id="60" name="Google Shape;60;p27"/>
          <p:cNvSpPr txBox="1"/>
          <p:nvPr>
            <p:ph type="title"/>
          </p:nvPr>
        </p:nvSpPr>
        <p:spPr>
          <a:xfrm>
            <a:off x="916385" y="446313"/>
            <a:ext cx="5179615" cy="144874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7"/>
          <p:cNvSpPr txBox="1"/>
          <p:nvPr>
            <p:ph idx="1" type="body"/>
          </p:nvPr>
        </p:nvSpPr>
        <p:spPr>
          <a:xfrm>
            <a:off x="914399" y="2022250"/>
            <a:ext cx="5181600" cy="374718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0"/>
              </a:spcBef>
              <a:spcAft>
                <a:spcPts val="0"/>
              </a:spcAft>
              <a:buClr>
                <a:schemeClr val="dk1"/>
              </a:buClr>
              <a:buSzPts val="2000"/>
              <a:buChar char="•"/>
              <a:defRPr b="0" sz="2000"/>
            </a:lvl1pPr>
            <a:lvl2pPr indent="-342900" lvl="1" marL="914400" algn="l">
              <a:lnSpc>
                <a:spcPct val="90000"/>
              </a:lnSpc>
              <a:spcBef>
                <a:spcPts val="1200"/>
              </a:spcBef>
              <a:spcAft>
                <a:spcPts val="0"/>
              </a:spcAft>
              <a:buClr>
                <a:schemeClr val="dk1"/>
              </a:buClr>
              <a:buSzPts val="1800"/>
              <a:buChar char="•"/>
              <a:defRPr b="0" sz="1800"/>
            </a:lvl2pPr>
            <a:lvl3pPr indent="-330200" lvl="2" marL="1371600" algn="l">
              <a:lnSpc>
                <a:spcPct val="90000"/>
              </a:lnSpc>
              <a:spcBef>
                <a:spcPts val="1200"/>
              </a:spcBef>
              <a:spcAft>
                <a:spcPts val="0"/>
              </a:spcAft>
              <a:buClr>
                <a:schemeClr val="dk1"/>
              </a:buClr>
              <a:buSzPts val="1600"/>
              <a:buChar char="•"/>
              <a:defRPr b="0" sz="1600"/>
            </a:lvl3pPr>
            <a:lvl4pPr indent="-317500" lvl="3" marL="1828800" algn="l">
              <a:lnSpc>
                <a:spcPct val="90000"/>
              </a:lnSpc>
              <a:spcBef>
                <a:spcPts val="1200"/>
              </a:spcBef>
              <a:spcAft>
                <a:spcPts val="0"/>
              </a:spcAft>
              <a:buClr>
                <a:schemeClr val="dk1"/>
              </a:buClr>
              <a:buSzPts val="1400"/>
              <a:buChar char="•"/>
              <a:defRPr b="0" sz="1400"/>
            </a:lvl4pPr>
            <a:lvl5pPr indent="-317500" lvl="4" marL="2286000" algn="l">
              <a:lnSpc>
                <a:spcPct val="90000"/>
              </a:lnSpc>
              <a:spcBef>
                <a:spcPts val="1200"/>
              </a:spcBef>
              <a:spcAft>
                <a:spcPts val="0"/>
              </a:spcAft>
              <a:buClr>
                <a:schemeClr val="dk1"/>
              </a:buClr>
              <a:buSzPts val="1400"/>
              <a:buChar char="•"/>
              <a:defRPr b="0" sz="14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7"/>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200" u="none" cap="none" strike="noStrike">
                <a:solidFill>
                  <a:schemeClr val="dk1"/>
                </a:solidFill>
                <a:latin typeface="Arial"/>
                <a:ea typeface="Arial"/>
                <a:cs typeface="Arial"/>
                <a:sym typeface="Arial"/>
              </a:defRPr>
            </a:lvl1pPr>
            <a:lvl2pPr indent="0" lvl="1" marL="0" algn="l">
              <a:spcBef>
                <a:spcPts val="0"/>
              </a:spcBef>
              <a:buNone/>
              <a:defRPr b="0" i="0" sz="1200" u="none" cap="none" strike="noStrike">
                <a:solidFill>
                  <a:schemeClr val="dk1"/>
                </a:solidFill>
                <a:latin typeface="Arial"/>
                <a:ea typeface="Arial"/>
                <a:cs typeface="Arial"/>
                <a:sym typeface="Arial"/>
              </a:defRPr>
            </a:lvl2pPr>
            <a:lvl3pPr indent="0" lvl="2" marL="0" algn="l">
              <a:spcBef>
                <a:spcPts val="0"/>
              </a:spcBef>
              <a:buNone/>
              <a:defRPr b="0" i="0" sz="1200" u="none" cap="none" strike="noStrike">
                <a:solidFill>
                  <a:schemeClr val="dk1"/>
                </a:solidFill>
                <a:latin typeface="Arial"/>
                <a:ea typeface="Arial"/>
                <a:cs typeface="Arial"/>
                <a:sym typeface="Arial"/>
              </a:defRPr>
            </a:lvl3pPr>
            <a:lvl4pPr indent="0" lvl="3" marL="0" algn="l">
              <a:spcBef>
                <a:spcPts val="0"/>
              </a:spcBef>
              <a:buNone/>
              <a:defRPr b="0" i="0" sz="1200" u="none" cap="none" strike="noStrike">
                <a:solidFill>
                  <a:schemeClr val="dk1"/>
                </a:solidFill>
                <a:latin typeface="Arial"/>
                <a:ea typeface="Arial"/>
                <a:cs typeface="Arial"/>
                <a:sym typeface="Arial"/>
              </a:defRPr>
            </a:lvl4pPr>
            <a:lvl5pPr indent="0" lvl="4" marL="0" algn="l">
              <a:spcBef>
                <a:spcPts val="0"/>
              </a:spcBef>
              <a:buNone/>
              <a:defRPr b="0" i="0" sz="1200" u="none" cap="none" strike="noStrike">
                <a:solidFill>
                  <a:schemeClr val="dk1"/>
                </a:solidFill>
                <a:latin typeface="Arial"/>
                <a:ea typeface="Arial"/>
                <a:cs typeface="Arial"/>
                <a:sym typeface="Arial"/>
              </a:defRPr>
            </a:lvl5pPr>
            <a:lvl6pPr indent="0" lvl="5" marL="0" algn="l">
              <a:spcBef>
                <a:spcPts val="0"/>
              </a:spcBef>
              <a:buNone/>
              <a:defRPr b="0" i="0" sz="1200" u="none" cap="none" strike="noStrike">
                <a:solidFill>
                  <a:schemeClr val="dk1"/>
                </a:solidFill>
                <a:latin typeface="Arial"/>
                <a:ea typeface="Arial"/>
                <a:cs typeface="Arial"/>
                <a:sym typeface="Arial"/>
              </a:defRPr>
            </a:lvl6pPr>
            <a:lvl7pPr indent="0" lvl="6" marL="0" algn="l">
              <a:spcBef>
                <a:spcPts val="0"/>
              </a:spcBef>
              <a:buNone/>
              <a:defRPr b="0" i="0" sz="1200" u="none" cap="none" strike="noStrike">
                <a:solidFill>
                  <a:schemeClr val="dk1"/>
                </a:solidFill>
                <a:latin typeface="Arial"/>
                <a:ea typeface="Arial"/>
                <a:cs typeface="Arial"/>
                <a:sym typeface="Arial"/>
              </a:defRPr>
            </a:lvl7pPr>
            <a:lvl8pPr indent="0" lvl="7" marL="0" algn="l">
              <a:spcBef>
                <a:spcPts val="0"/>
              </a:spcBef>
              <a:buNone/>
              <a:defRPr b="0" i="0" sz="1200" u="none" cap="none" strike="noStrike">
                <a:solidFill>
                  <a:schemeClr val="dk1"/>
                </a:solidFill>
                <a:latin typeface="Arial"/>
                <a:ea typeface="Arial"/>
                <a:cs typeface="Arial"/>
                <a:sym typeface="Arial"/>
              </a:defRPr>
            </a:lvl8pPr>
            <a:lvl9pPr indent="0" lvl="8" marL="0" algn="l">
              <a:spcBef>
                <a:spcPts val="0"/>
              </a:spcBef>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27"/>
          <p:cNvSpPr/>
          <p:nvPr>
            <p:ph idx="2" type="pic"/>
          </p:nvPr>
        </p:nvSpPr>
        <p:spPr>
          <a:xfrm>
            <a:off x="6076950" y="0"/>
            <a:ext cx="6115050" cy="6868886"/>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29.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title"/>
          </p:nvPr>
        </p:nvSpPr>
        <p:spPr>
          <a:xfrm>
            <a:off x="6096000" y="1416424"/>
            <a:ext cx="5674360" cy="455765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Arial"/>
              <a:buNone/>
            </a:pPr>
            <a:r>
              <a:rPr lang="en-US"/>
              <a:t>FINAL PROJECT</a:t>
            </a:r>
            <a:br>
              <a:rPr lang="en-US"/>
            </a:br>
            <a:r>
              <a:rPr lang="en-US"/>
              <a:t>GROUP C</a:t>
            </a:r>
            <a:endParaRPr/>
          </a:p>
          <a:p>
            <a:pPr indent="0" lvl="0" marL="0" rtl="0" algn="ctr">
              <a:lnSpc>
                <a:spcPct val="90000"/>
              </a:lnSpc>
              <a:spcBef>
                <a:spcPts val="0"/>
              </a:spcBef>
              <a:spcAft>
                <a:spcPts val="0"/>
              </a:spcAft>
              <a:buClr>
                <a:schemeClr val="lt1"/>
              </a:buClr>
              <a:buSzPct val="218181"/>
              <a:buFont typeface="Arial"/>
              <a:buNone/>
            </a:pPr>
            <a:r>
              <a:rPr lang="en-US" sz="2200"/>
              <a:t>13 - AUG - 2024</a:t>
            </a:r>
            <a:br>
              <a:rPr lang="en-US"/>
            </a:br>
            <a:br>
              <a:rPr lang="en-US"/>
            </a:br>
            <a:r>
              <a:rPr lang="en-US" sz="2700"/>
              <a:t>DATA HANDLING AND DECISION MAKING</a:t>
            </a:r>
            <a:br>
              <a:rPr lang="en-US" sz="2700"/>
            </a:br>
            <a:r>
              <a:rPr lang="en-US" sz="2700"/>
              <a:t>- JULY 2024 -</a:t>
            </a:r>
            <a:br>
              <a:rPr lang="en-US"/>
            </a:br>
            <a:br>
              <a:rPr lang="en-US"/>
            </a:br>
            <a:r>
              <a:rPr lang="en-US" sz="2200"/>
              <a:t>TORONTO SCHOOL OF MANAGEMENT</a:t>
            </a:r>
            <a:endParaRPr sz="2200"/>
          </a:p>
          <a:p>
            <a:pPr indent="0" lvl="0" marL="0" rtl="0" algn="ctr">
              <a:lnSpc>
                <a:spcPct val="90000"/>
              </a:lnSpc>
              <a:spcBef>
                <a:spcPts val="0"/>
              </a:spcBef>
              <a:spcAft>
                <a:spcPts val="0"/>
              </a:spcAft>
              <a:buClr>
                <a:schemeClr val="lt1"/>
              </a:buClr>
              <a:buSzPct val="218181"/>
              <a:buFont typeface="Arial"/>
              <a:buNone/>
            </a:pPr>
            <a:r>
              <a:rPr lang="en-US" sz="2200"/>
              <a:t>[ TSOM ]</a:t>
            </a:r>
            <a:br>
              <a:rPr lang="en-US" sz="2200"/>
            </a:br>
            <a:endParaRPr sz="2200"/>
          </a:p>
        </p:txBody>
      </p:sp>
      <p:pic>
        <p:nvPicPr>
          <p:cNvPr id="92" name="Google Shape;92;p1"/>
          <p:cNvPicPr preferRelativeResize="0"/>
          <p:nvPr/>
        </p:nvPicPr>
        <p:blipFill>
          <a:blip r:embed="rId3">
            <a:alphaModFix/>
          </a:blip>
          <a:stretch>
            <a:fillRect/>
          </a:stretch>
        </p:blipFill>
        <p:spPr>
          <a:xfrm>
            <a:off x="178850" y="5398300"/>
            <a:ext cx="3705225" cy="1228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4415120" y="132162"/>
            <a:ext cx="3648637" cy="161701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DATA HANDLING</a:t>
            </a:r>
            <a:endParaRPr/>
          </a:p>
        </p:txBody>
      </p:sp>
      <p:sp>
        <p:nvSpPr>
          <p:cNvPr id="192" name="Google Shape;192;p11"/>
          <p:cNvSpPr txBox="1"/>
          <p:nvPr>
            <p:ph idx="1" type="body"/>
          </p:nvPr>
        </p:nvSpPr>
        <p:spPr>
          <a:xfrm>
            <a:off x="490724" y="2318464"/>
            <a:ext cx="3310129" cy="3747180"/>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i="0">
              <a:solidFill>
                <a:srgbClr val="000000"/>
              </a:solidFill>
              <a:highlight>
                <a:srgbClr val="FBFBFB"/>
              </a:highlight>
              <a:latin typeface="Helvetica Neue"/>
              <a:ea typeface="Helvetica Neue"/>
              <a:cs typeface="Helvetica Neue"/>
              <a:sym typeface="Helvetica Neue"/>
            </a:endParaRPr>
          </a:p>
          <a:p>
            <a:pPr indent="-228600" lvl="0" marL="228600" rtl="0" algn="l">
              <a:lnSpc>
                <a:spcPct val="90000"/>
              </a:lnSpc>
              <a:spcBef>
                <a:spcPts val="1200"/>
              </a:spcBef>
              <a:spcAft>
                <a:spcPts val="0"/>
              </a:spcAft>
              <a:buClr>
                <a:schemeClr val="dk1"/>
              </a:buClr>
              <a:buSzPts val="2000"/>
              <a:buChar char="•"/>
            </a:pPr>
            <a:r>
              <a:rPr lang="en-US"/>
              <a:t>Treating Duplicate</a:t>
            </a:r>
            <a:br>
              <a:rPr lang="en-US"/>
            </a:br>
            <a:r>
              <a:rPr lang="en-US"/>
              <a:t>Entries</a:t>
            </a:r>
            <a:endParaRPr/>
          </a:p>
          <a:p>
            <a:pPr indent="-228600" lvl="0" marL="228600" rtl="0" algn="l">
              <a:lnSpc>
                <a:spcPct val="90000"/>
              </a:lnSpc>
              <a:spcBef>
                <a:spcPts val="1200"/>
              </a:spcBef>
              <a:spcAft>
                <a:spcPts val="0"/>
              </a:spcAft>
              <a:buClr>
                <a:schemeClr val="dk1"/>
              </a:buClr>
              <a:buSzPts val="2000"/>
              <a:buChar char="•"/>
            </a:pPr>
            <a:r>
              <a:rPr lang="en-US"/>
              <a:t>Transforming Raw Data</a:t>
            </a:r>
            <a:endParaRPr/>
          </a:p>
          <a:p>
            <a:pPr indent="-228600" lvl="0" marL="228600" rtl="0" algn="l">
              <a:lnSpc>
                <a:spcPct val="90000"/>
              </a:lnSpc>
              <a:spcBef>
                <a:spcPts val="1200"/>
              </a:spcBef>
              <a:spcAft>
                <a:spcPts val="0"/>
              </a:spcAft>
              <a:buClr>
                <a:schemeClr val="dk1"/>
              </a:buClr>
              <a:buSzPts val="2000"/>
              <a:buChar char="•"/>
            </a:pPr>
            <a:r>
              <a:rPr lang="en-US"/>
              <a:t>Treating Missing</a:t>
            </a:r>
            <a:br>
              <a:rPr lang="en-US"/>
            </a:br>
            <a:r>
              <a:rPr lang="en-US"/>
              <a:t>Values</a:t>
            </a:r>
            <a:endParaRPr/>
          </a:p>
          <a:p>
            <a:pPr indent="-228600" lvl="0" marL="228600" rtl="0" algn="l">
              <a:lnSpc>
                <a:spcPct val="90000"/>
              </a:lnSpc>
              <a:spcBef>
                <a:spcPts val="1200"/>
              </a:spcBef>
              <a:spcAft>
                <a:spcPts val="0"/>
              </a:spcAft>
              <a:buClr>
                <a:schemeClr val="dk1"/>
              </a:buClr>
              <a:buSzPts val="2000"/>
              <a:buChar char="•"/>
            </a:pPr>
            <a:r>
              <a:rPr lang="en-US"/>
              <a:t>Treating outliers</a:t>
            </a:r>
            <a:endParaRPr/>
          </a:p>
        </p:txBody>
      </p:sp>
      <p:sp>
        <p:nvSpPr>
          <p:cNvPr id="193" name="Google Shape;193;p11"/>
          <p:cNvSpPr txBox="1"/>
          <p:nvPr>
            <p:ph idx="2" type="body"/>
          </p:nvPr>
        </p:nvSpPr>
        <p:spPr>
          <a:xfrm>
            <a:off x="4415120" y="1422002"/>
            <a:ext cx="6862481" cy="37471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a:t>Add new Variables:</a:t>
            </a:r>
            <a:r>
              <a:rPr lang="en-US"/>
              <a:t> Production Area, Age, Total Rating</a:t>
            </a:r>
            <a:endParaRPr/>
          </a:p>
          <a:p>
            <a:pPr indent="-228600" lvl="0" marL="228600" rtl="0" algn="l">
              <a:lnSpc>
                <a:spcPct val="90000"/>
              </a:lnSpc>
              <a:spcBef>
                <a:spcPts val="1200"/>
              </a:spcBef>
              <a:spcAft>
                <a:spcPts val="0"/>
              </a:spcAft>
              <a:buClr>
                <a:srgbClr val="000000"/>
              </a:buClr>
              <a:buSzPts val="2000"/>
              <a:buChar char="•"/>
            </a:pPr>
            <a:r>
              <a:rPr b="1" i="0" lang="en-US">
                <a:solidFill>
                  <a:srgbClr val="000000"/>
                </a:solidFill>
                <a:highlight>
                  <a:srgbClr val="FBFBFB"/>
                </a:highlight>
                <a:latin typeface="Helvetica Neue"/>
                <a:ea typeface="Helvetica Neue"/>
                <a:cs typeface="Helvetica Neue"/>
                <a:sym typeface="Helvetica Neue"/>
              </a:rPr>
              <a:t>Hypothesis testing </a:t>
            </a:r>
            <a:r>
              <a:rPr b="0" i="0" lang="en-US">
                <a:solidFill>
                  <a:srgbClr val="000000"/>
                </a:solidFill>
                <a:highlight>
                  <a:srgbClr val="FBFBFB"/>
                </a:highlight>
                <a:latin typeface="Helvetica Neue"/>
                <a:ea typeface="Helvetica Neue"/>
                <a:cs typeface="Helvetica Neue"/>
                <a:sym typeface="Helvetica Neue"/>
              </a:rPr>
              <a:t>used to treat missing values</a:t>
            </a:r>
            <a:endParaRPr/>
          </a:p>
          <a:p>
            <a:pPr indent="-228600" lvl="0" marL="228600" rtl="0" algn="l">
              <a:lnSpc>
                <a:spcPct val="90000"/>
              </a:lnSpc>
              <a:spcBef>
                <a:spcPts val="1200"/>
              </a:spcBef>
              <a:spcAft>
                <a:spcPts val="0"/>
              </a:spcAft>
              <a:buClr>
                <a:schemeClr val="dk1"/>
              </a:buClr>
              <a:buSzPts val="2000"/>
              <a:buChar char="•"/>
            </a:pPr>
            <a:r>
              <a:rPr b="1" lang="en-US"/>
              <a:t>Outliers</a:t>
            </a:r>
            <a:r>
              <a:rPr lang="en-US"/>
              <a:t>: C</a:t>
            </a:r>
            <a:r>
              <a:rPr lang="en-US"/>
              <a:t>eiling &amp; Floor method </a:t>
            </a:r>
            <a:r>
              <a:rPr lang="en-US"/>
              <a:t>or removed (top 1% of Price) for accuracy</a:t>
            </a:r>
            <a:endParaRPr/>
          </a:p>
          <a:p>
            <a:pPr indent="-228600" lvl="0" marL="228600" rtl="0" algn="l">
              <a:lnSpc>
                <a:spcPct val="90000"/>
              </a:lnSpc>
              <a:spcBef>
                <a:spcPts val="1200"/>
              </a:spcBef>
              <a:spcAft>
                <a:spcPts val="0"/>
              </a:spcAft>
              <a:buClr>
                <a:schemeClr val="dk1"/>
              </a:buClr>
              <a:buSzPts val="2000"/>
              <a:buChar char="•"/>
            </a:pPr>
            <a:r>
              <a:rPr b="1" lang="en-US"/>
              <a:t>Exploratory data analysis (EDA)</a:t>
            </a:r>
            <a:r>
              <a:rPr lang="en-US"/>
              <a:t> conducted using graphs before treatment </a:t>
            </a:r>
            <a:endParaRPr/>
          </a:p>
        </p:txBody>
      </p:sp>
      <p:sp>
        <p:nvSpPr>
          <p:cNvPr id="194" name="Google Shape;194;p11"/>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screenshot of a graph&#10;&#10;Description automatically generated" id="195" name="Google Shape;195;p11"/>
          <p:cNvPicPr preferRelativeResize="0"/>
          <p:nvPr/>
        </p:nvPicPr>
        <p:blipFill rotWithShape="1">
          <a:blip r:embed="rId3">
            <a:alphaModFix/>
          </a:blip>
          <a:srcRect b="0" l="0" r="0" t="0"/>
          <a:stretch/>
        </p:blipFill>
        <p:spPr>
          <a:xfrm>
            <a:off x="6658957" y="3665083"/>
            <a:ext cx="5075193" cy="3337842"/>
          </a:xfrm>
          <a:prstGeom prst="rect">
            <a:avLst/>
          </a:prstGeom>
          <a:noFill/>
          <a:ln>
            <a:noFill/>
          </a:ln>
        </p:spPr>
      </p:pic>
      <p:pic>
        <p:nvPicPr>
          <p:cNvPr descr="A person operating a drone&#10;&#10;Description automatically generated" id="196" name="Google Shape;196;p11"/>
          <p:cNvPicPr preferRelativeResize="0"/>
          <p:nvPr/>
        </p:nvPicPr>
        <p:blipFill rotWithShape="1">
          <a:blip r:embed="rId4">
            <a:alphaModFix/>
          </a:blip>
          <a:srcRect b="0" l="0" r="0" t="0"/>
          <a:stretch/>
        </p:blipFill>
        <p:spPr>
          <a:xfrm>
            <a:off x="100762" y="42948"/>
            <a:ext cx="4406617" cy="2368557"/>
          </a:xfrm>
          <a:prstGeom prst="rect">
            <a:avLst/>
          </a:prstGeom>
          <a:noFill/>
          <a:ln>
            <a:noFill/>
          </a:ln>
        </p:spPr>
      </p:pic>
      <p:pic>
        <p:nvPicPr>
          <p:cNvPr id="197" name="Google Shape;197;p11"/>
          <p:cNvPicPr preferRelativeResize="0"/>
          <p:nvPr/>
        </p:nvPicPr>
        <p:blipFill rotWithShape="1">
          <a:blip r:embed="rId5">
            <a:alphaModFix/>
          </a:blip>
          <a:srcRect b="0" l="0" r="0" t="0"/>
          <a:stretch/>
        </p:blipFill>
        <p:spPr>
          <a:xfrm>
            <a:off x="3473494" y="5093274"/>
            <a:ext cx="2728913" cy="1683797"/>
          </a:xfrm>
          <a:prstGeom prst="rect">
            <a:avLst/>
          </a:prstGeom>
          <a:noFill/>
          <a:ln>
            <a:noFill/>
          </a:ln>
        </p:spPr>
      </p:pic>
      <p:pic>
        <p:nvPicPr>
          <p:cNvPr id="198" name="Google Shape;198;p11"/>
          <p:cNvPicPr preferRelativeResize="0"/>
          <p:nvPr/>
        </p:nvPicPr>
        <p:blipFill rotWithShape="1">
          <a:blip r:embed="rId6">
            <a:alphaModFix/>
          </a:blip>
          <a:srcRect b="0" l="0" r="0" t="0"/>
          <a:stretch/>
        </p:blipFill>
        <p:spPr>
          <a:xfrm>
            <a:off x="3767601" y="3620224"/>
            <a:ext cx="2510319" cy="1548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f25cda3943_2_19"/>
          <p:cNvSpPr txBox="1"/>
          <p:nvPr>
            <p:ph type="title"/>
          </p:nvPr>
        </p:nvSpPr>
        <p:spPr>
          <a:xfrm>
            <a:off x="147075" y="365275"/>
            <a:ext cx="3292800" cy="164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Treating Duplicate</a:t>
            </a:r>
            <a:endParaRPr/>
          </a:p>
          <a:p>
            <a:pPr indent="0" lvl="0" marL="0" rtl="0" algn="ctr">
              <a:lnSpc>
                <a:spcPct val="90000"/>
              </a:lnSpc>
              <a:spcBef>
                <a:spcPts val="0"/>
              </a:spcBef>
              <a:spcAft>
                <a:spcPts val="0"/>
              </a:spcAft>
              <a:buClr>
                <a:schemeClr val="dk1"/>
              </a:buClr>
              <a:buSzPts val="3200"/>
              <a:buFont typeface="Arial"/>
              <a:buNone/>
            </a:pPr>
            <a:r>
              <a:rPr lang="en-US"/>
              <a:t>Entries</a:t>
            </a:r>
            <a:endParaRPr/>
          </a:p>
        </p:txBody>
      </p:sp>
      <p:sp>
        <p:nvSpPr>
          <p:cNvPr id="205" name="Google Shape;205;g2f25cda3943_2_19"/>
          <p:cNvSpPr txBox="1"/>
          <p:nvPr>
            <p:ph idx="1" type="body"/>
          </p:nvPr>
        </p:nvSpPr>
        <p:spPr>
          <a:xfrm>
            <a:off x="399075" y="2011350"/>
            <a:ext cx="3539700" cy="4234800"/>
          </a:xfrm>
          <a:prstGeom prst="rect">
            <a:avLst/>
          </a:prstGeom>
          <a:noFill/>
          <a:ln>
            <a:noFill/>
          </a:ln>
        </p:spPr>
        <p:txBody>
          <a:bodyPr anchorCtr="0" anchor="t" bIns="45700" lIns="91425" spcFirstLastPara="1" rIns="91425" wrap="square" tIns="45700">
            <a:normAutofit fontScale="77500" lnSpcReduction="20000"/>
          </a:bodyPr>
          <a:lstStyle/>
          <a:p>
            <a:pPr indent="-200025" lvl="0" marL="228600" rtl="0" algn="l">
              <a:lnSpc>
                <a:spcPct val="90000"/>
              </a:lnSpc>
              <a:spcBef>
                <a:spcPts val="0"/>
              </a:spcBef>
              <a:spcAft>
                <a:spcPts val="0"/>
              </a:spcAft>
              <a:buSzPct val="100000"/>
              <a:buChar char="•"/>
            </a:pPr>
            <a:r>
              <a:rPr lang="en-US"/>
              <a:t>We can see that the rows for full data set do not have any duplicated row.</a:t>
            </a:r>
            <a:endParaRPr/>
          </a:p>
          <a:p>
            <a:pPr indent="-200025" lvl="0" marL="228600" rtl="0" algn="l">
              <a:lnSpc>
                <a:spcPct val="90000"/>
              </a:lnSpc>
              <a:spcBef>
                <a:spcPts val="1200"/>
              </a:spcBef>
              <a:spcAft>
                <a:spcPts val="0"/>
              </a:spcAft>
              <a:buClr>
                <a:schemeClr val="dk1"/>
              </a:buClr>
              <a:buSzPct val="100000"/>
              <a:buChar char="•"/>
            </a:pPr>
            <a:r>
              <a:rPr lang="en-US"/>
              <a:t>Since there is an ID of the data “SN”, it would be considered the candidate key for duplicate detection.</a:t>
            </a:r>
            <a:endParaRPr/>
          </a:p>
          <a:p>
            <a:pPr indent="-200025" lvl="0" marL="228600" rtl="0" algn="l">
              <a:lnSpc>
                <a:spcPct val="90000"/>
              </a:lnSpc>
              <a:spcBef>
                <a:spcPts val="1200"/>
              </a:spcBef>
              <a:spcAft>
                <a:spcPts val="0"/>
              </a:spcAft>
              <a:buClr>
                <a:schemeClr val="dk1"/>
              </a:buClr>
              <a:buSzPct val="100000"/>
              <a:buFont typeface="Arial"/>
              <a:buChar char="•"/>
            </a:pPr>
            <a:r>
              <a:rPr lang="en-US"/>
              <a:t>By review the duplicated entries in”SN” we can see that </a:t>
            </a:r>
            <a:r>
              <a:rPr b="1" lang="en-US"/>
              <a:t>JUST </a:t>
            </a:r>
            <a:r>
              <a:rPr lang="en-US"/>
              <a:t>the last three variables "RSG",  "AL", and "DN" has different values.</a:t>
            </a:r>
            <a:endParaRPr/>
          </a:p>
          <a:p>
            <a:pPr indent="-200025" lvl="0" marL="228600" rtl="0" algn="l">
              <a:lnSpc>
                <a:spcPct val="90000"/>
              </a:lnSpc>
              <a:spcBef>
                <a:spcPts val="1200"/>
              </a:spcBef>
              <a:spcAft>
                <a:spcPts val="0"/>
              </a:spcAft>
              <a:buClr>
                <a:schemeClr val="dk1"/>
              </a:buClr>
              <a:buSzPct val="100000"/>
              <a:buFont typeface="Arial"/>
              <a:buChar char="•"/>
            </a:pPr>
            <a:r>
              <a:rPr lang="en-US"/>
              <a:t>To know how this variables impact our target "</a:t>
            </a:r>
            <a:r>
              <a:rPr b="1" lang="en-US"/>
              <a:t>Price</a:t>
            </a:r>
            <a:r>
              <a:rPr lang="en-US"/>
              <a:t>" We evaluate the correlation between them</a:t>
            </a:r>
            <a:r>
              <a:rPr b="1" lang="en-US"/>
              <a:t>, before and after treating the SN duplicate.</a:t>
            </a:r>
            <a:endParaRPr b="1"/>
          </a:p>
          <a:p>
            <a:pPr indent="-200025" lvl="0" marL="228600" rtl="0" algn="l">
              <a:lnSpc>
                <a:spcPct val="90000"/>
              </a:lnSpc>
              <a:spcBef>
                <a:spcPts val="1200"/>
              </a:spcBef>
              <a:spcAft>
                <a:spcPts val="0"/>
              </a:spcAft>
              <a:buSzPct val="100000"/>
              <a:buChar char="•"/>
            </a:pPr>
            <a:r>
              <a:rPr lang="en-US"/>
              <a:t>After reviewing the correlations we decide to remove the duplicated rows by SN, to make the dataset more accurate and treating the missing values better.</a:t>
            </a:r>
            <a:endParaRPr sz="2000" cap="none"/>
          </a:p>
        </p:txBody>
      </p:sp>
      <p:sp>
        <p:nvSpPr>
          <p:cNvPr id="206" name="Google Shape;206;g2f25cda3943_2_19"/>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07" name="Google Shape;207;g2f25cda3943_2_19"/>
          <p:cNvSpPr txBox="1"/>
          <p:nvPr>
            <p:ph type="title"/>
          </p:nvPr>
        </p:nvSpPr>
        <p:spPr>
          <a:xfrm>
            <a:off x="3681925" y="246175"/>
            <a:ext cx="2893800" cy="1884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Treating Missing</a:t>
            </a:r>
            <a:endParaRPr/>
          </a:p>
          <a:p>
            <a:pPr indent="0" lvl="0" marL="0" rtl="0" algn="ctr">
              <a:lnSpc>
                <a:spcPct val="90000"/>
              </a:lnSpc>
              <a:spcBef>
                <a:spcPts val="0"/>
              </a:spcBef>
              <a:spcAft>
                <a:spcPts val="0"/>
              </a:spcAft>
              <a:buClr>
                <a:schemeClr val="dk1"/>
              </a:buClr>
              <a:buSzPts val="3200"/>
              <a:buFont typeface="Arial"/>
              <a:buNone/>
            </a:pPr>
            <a:r>
              <a:rPr lang="en-US"/>
              <a:t>Values</a:t>
            </a:r>
            <a:endParaRPr/>
          </a:p>
        </p:txBody>
      </p:sp>
      <p:sp>
        <p:nvSpPr>
          <p:cNvPr id="208" name="Google Shape;208;g2f25cda3943_2_19"/>
          <p:cNvSpPr txBox="1"/>
          <p:nvPr>
            <p:ph idx="1" type="body"/>
          </p:nvPr>
        </p:nvSpPr>
        <p:spPr>
          <a:xfrm>
            <a:off x="4062238" y="2011375"/>
            <a:ext cx="2569200" cy="41517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SzPts val="2000"/>
              <a:buChar char="•"/>
            </a:pPr>
            <a:r>
              <a:rPr lang="en-US"/>
              <a:t>SERIAL NUMBER</a:t>
            </a:r>
            <a:endParaRPr/>
          </a:p>
          <a:p>
            <a:pPr indent="-228600" lvl="0" marL="228600" rtl="0" algn="l">
              <a:lnSpc>
                <a:spcPct val="90000"/>
              </a:lnSpc>
              <a:spcBef>
                <a:spcPts val="1200"/>
              </a:spcBef>
              <a:spcAft>
                <a:spcPts val="0"/>
              </a:spcAft>
              <a:buClr>
                <a:schemeClr val="dk1"/>
              </a:buClr>
              <a:buSzPts val="2000"/>
              <a:buChar char="•"/>
            </a:pPr>
            <a:r>
              <a:rPr lang="en-US"/>
              <a:t>YEARS</a:t>
            </a:r>
            <a:endParaRPr/>
          </a:p>
          <a:p>
            <a:pPr indent="-228600" lvl="0" marL="228600" rtl="0" algn="l">
              <a:lnSpc>
                <a:spcPct val="90000"/>
              </a:lnSpc>
              <a:spcBef>
                <a:spcPts val="1200"/>
              </a:spcBef>
              <a:spcAft>
                <a:spcPts val="0"/>
              </a:spcAft>
              <a:buClr>
                <a:schemeClr val="dk1"/>
              </a:buClr>
              <a:buSzPts val="2000"/>
              <a:buFont typeface="Arial"/>
              <a:buChar char="•"/>
            </a:pPr>
            <a:r>
              <a:rPr lang="en-US"/>
              <a:t>WINE VARIETY</a:t>
            </a:r>
            <a:endParaRPr/>
          </a:p>
          <a:p>
            <a:pPr indent="-228600" lvl="0" marL="228600" rtl="0" algn="l">
              <a:lnSpc>
                <a:spcPct val="90000"/>
              </a:lnSpc>
              <a:spcBef>
                <a:spcPts val="1200"/>
              </a:spcBef>
              <a:spcAft>
                <a:spcPts val="0"/>
              </a:spcAft>
              <a:buSzPts val="2000"/>
              <a:buChar char="•"/>
            </a:pPr>
            <a:r>
              <a:rPr lang="en-US"/>
              <a:t>BODY SCORE</a:t>
            </a:r>
            <a:endParaRPr/>
          </a:p>
          <a:p>
            <a:pPr indent="-228600" lvl="0" marL="228600" rtl="0" algn="l">
              <a:lnSpc>
                <a:spcPct val="90000"/>
              </a:lnSpc>
              <a:spcBef>
                <a:spcPts val="1200"/>
              </a:spcBef>
              <a:spcAft>
                <a:spcPts val="0"/>
              </a:spcAft>
              <a:buClr>
                <a:schemeClr val="dk1"/>
              </a:buClr>
              <a:buSzPts val="2000"/>
              <a:buChar char="•"/>
            </a:pPr>
            <a:r>
              <a:rPr lang="en-US"/>
              <a:t>ACIDITY SCORE</a:t>
            </a:r>
            <a:endParaRPr/>
          </a:p>
          <a:p>
            <a:pPr indent="-228600" lvl="0" marL="228600" rtl="0" algn="l">
              <a:lnSpc>
                <a:spcPct val="90000"/>
              </a:lnSpc>
              <a:spcBef>
                <a:spcPts val="1200"/>
              </a:spcBef>
              <a:spcAft>
                <a:spcPts val="0"/>
              </a:spcAft>
              <a:buSzPts val="2000"/>
              <a:buChar char="•"/>
            </a:pPr>
            <a:r>
              <a:rPr lang="en-US"/>
              <a:t>RESIDUAL SUGAR LEVEL</a:t>
            </a:r>
            <a:endParaRPr/>
          </a:p>
          <a:p>
            <a:pPr indent="-228600" lvl="0" marL="228600" rtl="0" algn="l">
              <a:lnSpc>
                <a:spcPct val="90000"/>
              </a:lnSpc>
              <a:spcBef>
                <a:spcPts val="1200"/>
              </a:spcBef>
              <a:spcAft>
                <a:spcPts val="0"/>
              </a:spcAft>
              <a:buSzPts val="2000"/>
              <a:buChar char="•"/>
            </a:pPr>
            <a:r>
              <a:rPr lang="en-US"/>
              <a:t>ALCOHOL PERCENTAGE</a:t>
            </a:r>
            <a:endParaRPr/>
          </a:p>
          <a:p>
            <a:pPr indent="-228600" lvl="0" marL="228600" rtl="0" algn="l">
              <a:lnSpc>
                <a:spcPct val="90000"/>
              </a:lnSpc>
              <a:spcBef>
                <a:spcPts val="1200"/>
              </a:spcBef>
              <a:spcAft>
                <a:spcPts val="0"/>
              </a:spcAft>
              <a:buSzPts val="2000"/>
              <a:buChar char="•"/>
            </a:pPr>
            <a:r>
              <a:rPr lang="en-US"/>
              <a:t>TYPICAL DENSITY</a:t>
            </a:r>
            <a:endParaRPr/>
          </a:p>
          <a:p>
            <a:pPr indent="0" lvl="0" marL="0" rtl="0" algn="l">
              <a:lnSpc>
                <a:spcPct val="90000"/>
              </a:lnSpc>
              <a:spcBef>
                <a:spcPts val="1200"/>
              </a:spcBef>
              <a:spcAft>
                <a:spcPts val="0"/>
              </a:spcAft>
              <a:buNone/>
            </a:pPr>
            <a:r>
              <a:rPr lang="en-US"/>
              <a:t>## PRICE ##</a:t>
            </a:r>
            <a:endParaRPr sz="2000" cap="none"/>
          </a:p>
        </p:txBody>
      </p:sp>
      <p:sp>
        <p:nvSpPr>
          <p:cNvPr id="209" name="Google Shape;209;g2f25cda3943_2_19"/>
          <p:cNvSpPr txBox="1"/>
          <p:nvPr>
            <p:ph type="title"/>
          </p:nvPr>
        </p:nvSpPr>
        <p:spPr>
          <a:xfrm>
            <a:off x="7283400" y="365125"/>
            <a:ext cx="2191800" cy="1646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Treating Outliers</a:t>
            </a:r>
            <a:endParaRPr/>
          </a:p>
        </p:txBody>
      </p:sp>
      <p:sp>
        <p:nvSpPr>
          <p:cNvPr id="210" name="Google Shape;210;g2f25cda3943_2_19"/>
          <p:cNvSpPr txBox="1"/>
          <p:nvPr>
            <p:ph idx="1" type="body"/>
          </p:nvPr>
        </p:nvSpPr>
        <p:spPr>
          <a:xfrm>
            <a:off x="7159250" y="1925575"/>
            <a:ext cx="2839200" cy="24270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chemeClr val="dk1"/>
              </a:buClr>
              <a:buSzPts val="2000"/>
              <a:buFont typeface="Arial"/>
              <a:buChar char="•"/>
            </a:pPr>
            <a:r>
              <a:rPr b="1" lang="en-US"/>
              <a:t>BODY SCORE</a:t>
            </a:r>
            <a:endParaRPr/>
          </a:p>
          <a:p>
            <a:pPr indent="-247650" lvl="0" marL="228600" rtl="0" algn="l">
              <a:lnSpc>
                <a:spcPct val="90000"/>
              </a:lnSpc>
              <a:spcBef>
                <a:spcPts val="1200"/>
              </a:spcBef>
              <a:spcAft>
                <a:spcPts val="0"/>
              </a:spcAft>
              <a:buClr>
                <a:schemeClr val="dk1"/>
              </a:buClr>
              <a:buSzPts val="2000"/>
              <a:buFont typeface="Arial"/>
              <a:buChar char="•"/>
            </a:pPr>
            <a:r>
              <a:rPr b="1" lang="en-US"/>
              <a:t>ACIDITY SCORE</a:t>
            </a:r>
            <a:r>
              <a:rPr lang="en-US" sz="2000" cap="none"/>
              <a:t>.</a:t>
            </a:r>
            <a:endParaRPr/>
          </a:p>
          <a:p>
            <a:pPr indent="-247650" lvl="0" marL="228600" rtl="0" algn="l">
              <a:lnSpc>
                <a:spcPct val="90000"/>
              </a:lnSpc>
              <a:spcBef>
                <a:spcPts val="1200"/>
              </a:spcBef>
              <a:spcAft>
                <a:spcPts val="0"/>
              </a:spcAft>
              <a:buClr>
                <a:schemeClr val="dk1"/>
              </a:buClr>
              <a:buSzPts val="2000"/>
              <a:buFont typeface="Arial"/>
              <a:buChar char="•"/>
            </a:pPr>
            <a:r>
              <a:rPr b="1" lang="en-US"/>
              <a:t>NUMBERS OF TESTERS</a:t>
            </a:r>
            <a:r>
              <a:rPr lang="en-US" sz="2000" cap="none"/>
              <a:t>.</a:t>
            </a:r>
            <a:endParaRPr/>
          </a:p>
          <a:p>
            <a:pPr indent="-248602" lvl="0" marL="228600" rtl="0" algn="l">
              <a:lnSpc>
                <a:spcPct val="90000"/>
              </a:lnSpc>
              <a:spcBef>
                <a:spcPts val="1200"/>
              </a:spcBef>
              <a:spcAft>
                <a:spcPts val="0"/>
              </a:spcAft>
              <a:buClr>
                <a:schemeClr val="dk1"/>
              </a:buClr>
              <a:buSzPts val="2100"/>
              <a:buFont typeface="Arial"/>
              <a:buChar char="•"/>
            </a:pPr>
            <a:r>
              <a:rPr b="1" lang="en-US" sz="2100"/>
              <a:t>TOTAL RATING</a:t>
            </a:r>
            <a:endParaRPr b="1" sz="2100"/>
          </a:p>
          <a:p>
            <a:pPr indent="-248602" lvl="0" marL="228600" rtl="0" algn="l">
              <a:lnSpc>
                <a:spcPct val="90000"/>
              </a:lnSpc>
              <a:spcBef>
                <a:spcPts val="1200"/>
              </a:spcBef>
              <a:spcAft>
                <a:spcPts val="0"/>
              </a:spcAft>
              <a:buSzPts val="2100"/>
              <a:buChar char="•"/>
            </a:pPr>
            <a:r>
              <a:rPr b="1" lang="en-US" sz="2100"/>
              <a:t>PRICE</a:t>
            </a:r>
            <a:endParaRPr b="1" sz="2100"/>
          </a:p>
        </p:txBody>
      </p:sp>
      <p:pic>
        <p:nvPicPr>
          <p:cNvPr id="211" name="Google Shape;211;g2f25cda3943_2_19"/>
          <p:cNvPicPr preferRelativeResize="0"/>
          <p:nvPr/>
        </p:nvPicPr>
        <p:blipFill>
          <a:blip r:embed="rId3">
            <a:alphaModFix/>
          </a:blip>
          <a:stretch>
            <a:fillRect/>
          </a:stretch>
        </p:blipFill>
        <p:spPr>
          <a:xfrm>
            <a:off x="6506338" y="4438900"/>
            <a:ext cx="5255762" cy="21952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type="title"/>
          </p:nvPr>
        </p:nvSpPr>
        <p:spPr>
          <a:xfrm>
            <a:off x="1036225" y="0"/>
            <a:ext cx="8236500" cy="162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DATA ANALYSIS - UNLOCKING INSIGHTS</a:t>
            </a:r>
            <a:endParaRPr/>
          </a:p>
        </p:txBody>
      </p:sp>
      <p:sp>
        <p:nvSpPr>
          <p:cNvPr id="218" name="Google Shape;218;p12"/>
          <p:cNvSpPr txBox="1"/>
          <p:nvPr>
            <p:ph idx="1" type="body"/>
          </p:nvPr>
        </p:nvSpPr>
        <p:spPr>
          <a:xfrm>
            <a:off x="718150" y="1629600"/>
            <a:ext cx="2904600" cy="43881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en-US"/>
              <a:t>Descriptive Analysis</a:t>
            </a:r>
            <a:r>
              <a:rPr lang="en-US"/>
              <a:t>: Summarizing key characteristics of the data.</a:t>
            </a:r>
            <a:endParaRPr/>
          </a:p>
          <a:p>
            <a:pPr indent="-457200" lvl="0" marL="457200" rtl="0" algn="l">
              <a:lnSpc>
                <a:spcPct val="90000"/>
              </a:lnSpc>
              <a:spcBef>
                <a:spcPts val="1200"/>
              </a:spcBef>
              <a:spcAft>
                <a:spcPts val="0"/>
              </a:spcAft>
              <a:buClr>
                <a:schemeClr val="dk1"/>
              </a:buClr>
              <a:buSzPct val="100000"/>
              <a:buFont typeface="Arial"/>
              <a:buAutoNum type="arabicPeriod"/>
            </a:pPr>
            <a:r>
              <a:rPr lang="en-US"/>
              <a:t>Residual Sugar Level vs Average Rating</a:t>
            </a:r>
            <a:endParaRPr/>
          </a:p>
          <a:p>
            <a:pPr indent="-457200" lvl="0" marL="457200" rtl="0" algn="l">
              <a:lnSpc>
                <a:spcPct val="90000"/>
              </a:lnSpc>
              <a:spcBef>
                <a:spcPts val="1200"/>
              </a:spcBef>
              <a:spcAft>
                <a:spcPts val="0"/>
              </a:spcAft>
              <a:buClr>
                <a:schemeClr val="dk1"/>
              </a:buClr>
              <a:buSzPct val="100000"/>
              <a:buFont typeface="Arial"/>
              <a:buAutoNum type="arabicPeriod"/>
            </a:pPr>
            <a:r>
              <a:rPr lang="en-US"/>
              <a:t>Average Price by Wine Variety</a:t>
            </a:r>
            <a:endParaRPr/>
          </a:p>
          <a:p>
            <a:pPr indent="-457200" lvl="0" marL="457200" rtl="0" algn="l">
              <a:lnSpc>
                <a:spcPct val="90000"/>
              </a:lnSpc>
              <a:spcBef>
                <a:spcPts val="1200"/>
              </a:spcBef>
              <a:spcAft>
                <a:spcPts val="0"/>
              </a:spcAft>
              <a:buClr>
                <a:schemeClr val="dk1"/>
              </a:buClr>
              <a:buSzPct val="100000"/>
              <a:buFont typeface="Arial"/>
              <a:buAutoNum type="arabicPeriod"/>
            </a:pPr>
            <a:r>
              <a:rPr lang="en-US"/>
              <a:t>Average Price vs Age of Wine</a:t>
            </a:r>
            <a:endParaRPr/>
          </a:p>
          <a:p>
            <a:pPr indent="-457200" lvl="0" marL="457200" rtl="0" algn="l">
              <a:lnSpc>
                <a:spcPct val="90000"/>
              </a:lnSpc>
              <a:spcBef>
                <a:spcPts val="1200"/>
              </a:spcBef>
              <a:spcAft>
                <a:spcPts val="0"/>
              </a:spcAft>
              <a:buClr>
                <a:schemeClr val="dk1"/>
              </a:buClr>
              <a:buSzPct val="100000"/>
              <a:buFont typeface="Arial"/>
              <a:buAutoNum type="arabicPeriod"/>
            </a:pPr>
            <a:r>
              <a:rPr lang="en-US"/>
              <a:t>Average Price and Average Age by Production Area</a:t>
            </a:r>
            <a:endParaRPr/>
          </a:p>
          <a:p>
            <a:pPr indent="-457200" lvl="0" marL="457200" rtl="0" algn="l">
              <a:lnSpc>
                <a:spcPct val="90000"/>
              </a:lnSpc>
              <a:spcBef>
                <a:spcPts val="1200"/>
              </a:spcBef>
              <a:spcAft>
                <a:spcPts val="0"/>
              </a:spcAft>
              <a:buClr>
                <a:schemeClr val="dk1"/>
              </a:buClr>
              <a:buSzPct val="100000"/>
              <a:buFont typeface="Arial"/>
              <a:buAutoNum type="arabicPeriod"/>
            </a:pPr>
            <a:r>
              <a:rPr lang="en-US"/>
              <a:t>Average Total Ratings and Average Price of Wine by Wine Variety</a:t>
            </a:r>
            <a:endParaRPr/>
          </a:p>
        </p:txBody>
      </p:sp>
      <p:sp>
        <p:nvSpPr>
          <p:cNvPr id="219" name="Google Shape;219;p12"/>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 magnifying glass on a graph&#10;&#10;Description automatically generated" id="220" name="Google Shape;220;p12"/>
          <p:cNvPicPr preferRelativeResize="0"/>
          <p:nvPr/>
        </p:nvPicPr>
        <p:blipFill rotWithShape="1">
          <a:blip r:embed="rId3">
            <a:alphaModFix/>
          </a:blip>
          <a:srcRect b="0" l="0" r="0" t="0"/>
          <a:stretch/>
        </p:blipFill>
        <p:spPr>
          <a:xfrm>
            <a:off x="9914965" y="154610"/>
            <a:ext cx="1846729" cy="1846729"/>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221" name="Google Shape;221;p12"/>
          <p:cNvSpPr txBox="1"/>
          <p:nvPr/>
        </p:nvSpPr>
        <p:spPr>
          <a:xfrm>
            <a:off x="4643725" y="1877024"/>
            <a:ext cx="2904600" cy="42834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Predictive Analysis:</a:t>
            </a:r>
            <a:r>
              <a:rPr b="0" i="0" lang="en-US" sz="2000" u="none" cap="none" strike="noStrike">
                <a:solidFill>
                  <a:schemeClr val="dk1"/>
                </a:solidFill>
                <a:latin typeface="Arial"/>
                <a:ea typeface="Arial"/>
                <a:cs typeface="Arial"/>
                <a:sym typeface="Arial"/>
              </a:rPr>
              <a:t> Forecasting wine prices and identifying key drivers.</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endParaRPr>
          </a:p>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endParaRPr>
          </a:p>
          <a:p>
            <a:pPr indent="-457200" lvl="0" marL="457200" marR="0" rtl="0" algn="l">
              <a:lnSpc>
                <a:spcPct val="90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PREDICT THE MISSING PRICE VALUES</a:t>
            </a:r>
            <a:endParaRPr/>
          </a:p>
          <a:p>
            <a:pPr indent="-457200" lvl="0" marL="457200" marR="0" rtl="0" algn="l">
              <a:lnSpc>
                <a:spcPct val="90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PREDICT PRICE (y) BASED ON RATING (x) </a:t>
            </a:r>
            <a:endParaRPr/>
          </a:p>
          <a:p>
            <a:pPr indent="-457200" lvl="0" marL="457200" marR="0" rtl="0" algn="l">
              <a:lnSpc>
                <a:spcPct val="90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PREDICT RATING BASED ON RESIDUAL SUGAR, AGE, AND ALCOHOL</a:t>
            </a:r>
            <a:endParaRPr/>
          </a:p>
        </p:txBody>
      </p:sp>
      <p:sp>
        <p:nvSpPr>
          <p:cNvPr id="222" name="Google Shape;222;p12"/>
          <p:cNvSpPr txBox="1"/>
          <p:nvPr/>
        </p:nvSpPr>
        <p:spPr>
          <a:xfrm>
            <a:off x="7915825" y="2604300"/>
            <a:ext cx="3075000" cy="32475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Cluster Analysis:</a:t>
            </a:r>
            <a:r>
              <a:rPr b="0" i="0" lang="en-US" sz="2000" u="none" cap="none" strike="noStrike">
                <a:solidFill>
                  <a:schemeClr val="dk1"/>
                </a:solidFill>
                <a:latin typeface="Arial"/>
                <a:ea typeface="Arial"/>
                <a:cs typeface="Arial"/>
                <a:sym typeface="Arial"/>
              </a:rPr>
              <a:t> Identifying distinct groups of wines.</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endParaRPr>
          </a:p>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endParaRPr>
          </a:p>
          <a:p>
            <a:pPr indent="-457200" lvl="0" marL="457200" marR="0" rtl="0" algn="l">
              <a:lnSpc>
                <a:spcPct val="90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PREDICT PRODUCTION AREA BASED ON RATING</a:t>
            </a:r>
            <a:endParaRPr/>
          </a:p>
          <a:p>
            <a:pPr indent="-457200" lvl="0" marL="457200" marR="0" rtl="0" algn="l">
              <a:lnSpc>
                <a:spcPct val="90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PREDICT WINE VARIETY BASED ON ALCOHOL PERCENTAGE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f25cda3943_2_8"/>
          <p:cNvSpPr txBox="1"/>
          <p:nvPr>
            <p:ph type="title"/>
          </p:nvPr>
        </p:nvSpPr>
        <p:spPr>
          <a:xfrm>
            <a:off x="3491100" y="279175"/>
            <a:ext cx="3792300" cy="732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b="1" lang="en-US" sz="2500"/>
              <a:t>Descriptive Analysis</a:t>
            </a:r>
            <a:r>
              <a:rPr lang="en-US" sz="3700"/>
              <a:t> </a:t>
            </a:r>
            <a:r>
              <a:rPr lang="en-US" sz="2500"/>
              <a:t>1</a:t>
            </a:r>
            <a:endParaRPr sz="2500"/>
          </a:p>
        </p:txBody>
      </p:sp>
      <p:sp>
        <p:nvSpPr>
          <p:cNvPr id="229" name="Google Shape;229;g2f25cda3943_2_8"/>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30" name="Google Shape;230;g2f25cda3943_2_8"/>
          <p:cNvPicPr preferRelativeResize="0"/>
          <p:nvPr/>
        </p:nvPicPr>
        <p:blipFill>
          <a:blip r:embed="rId3">
            <a:alphaModFix/>
          </a:blip>
          <a:stretch>
            <a:fillRect/>
          </a:stretch>
        </p:blipFill>
        <p:spPr>
          <a:xfrm>
            <a:off x="202525" y="139243"/>
            <a:ext cx="3090250" cy="2098475"/>
          </a:xfrm>
          <a:prstGeom prst="rect">
            <a:avLst/>
          </a:prstGeom>
          <a:noFill/>
          <a:ln>
            <a:noFill/>
          </a:ln>
        </p:spPr>
      </p:pic>
      <p:graphicFrame>
        <p:nvGraphicFramePr>
          <p:cNvPr id="231" name="Google Shape;231;g2f25cda3943_2_8"/>
          <p:cNvGraphicFramePr/>
          <p:nvPr/>
        </p:nvGraphicFramePr>
        <p:xfrm>
          <a:off x="435525" y="2689450"/>
          <a:ext cx="3000000" cy="3000000"/>
        </p:xfrm>
        <a:graphic>
          <a:graphicData uri="http://schemas.openxmlformats.org/drawingml/2006/table">
            <a:tbl>
              <a:tblPr>
                <a:noFill/>
                <a:tableStyleId>{FBA1A1CB-8C35-4B39-BD92-7660D4C3C0EA}</a:tableStyleId>
              </a:tblPr>
              <a:tblGrid>
                <a:gridCol w="418775"/>
                <a:gridCol w="3489425"/>
                <a:gridCol w="5361000"/>
              </a:tblGrid>
              <a:tr h="350175">
                <a:tc>
                  <a:txBody>
                    <a:bodyPr/>
                    <a:lstStyle/>
                    <a:p>
                      <a:pPr indent="0" lvl="0" marL="0" rtl="0" algn="l">
                        <a:spcBef>
                          <a:spcPts val="0"/>
                        </a:spcBef>
                        <a:spcAft>
                          <a:spcPts val="0"/>
                        </a:spcAft>
                        <a:buNone/>
                      </a:pPr>
                      <a:r>
                        <a:rPr b="1" lang="en-US" sz="1100">
                          <a:solidFill>
                            <a:srgbClr val="FFFFFF"/>
                          </a:solidFill>
                        </a:rPr>
                        <a:t>NO</a:t>
                      </a:r>
                      <a:endParaRPr b="1" sz="1100">
                        <a:solidFill>
                          <a:srgbClr val="FFFFFF"/>
                        </a:solidFill>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US" sz="1100">
                          <a:solidFill>
                            <a:srgbClr val="FFFFFF"/>
                          </a:solidFill>
                        </a:rPr>
                        <a:t>Visualization</a:t>
                      </a:r>
                      <a:endParaRPr b="1" sz="1100">
                        <a:solidFill>
                          <a:srgbClr val="FFFFFF"/>
                        </a:solidFill>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US" sz="1100">
                          <a:solidFill>
                            <a:srgbClr val="FFFFFF"/>
                          </a:solidFill>
                        </a:rPr>
                        <a:t>Finding</a:t>
                      </a:r>
                      <a:endParaRPr b="1" sz="1100">
                        <a:solidFill>
                          <a:srgbClr val="FFFFFF"/>
                        </a:solidFill>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000000"/>
                    </a:solidFill>
                  </a:tcPr>
                </a:tc>
              </a:tr>
              <a:tr h="630275">
                <a:tc>
                  <a:txBody>
                    <a:bodyPr/>
                    <a:lstStyle/>
                    <a:p>
                      <a:pPr indent="0" lvl="0" marL="0" rtl="0" algn="r">
                        <a:lnSpc>
                          <a:spcPct val="115000"/>
                        </a:lnSpc>
                        <a:spcBef>
                          <a:spcPts val="0"/>
                        </a:spcBef>
                        <a:spcAft>
                          <a:spcPts val="0"/>
                        </a:spcAft>
                        <a:buNone/>
                      </a:pPr>
                      <a:r>
                        <a:rPr lang="en-US"/>
                        <a:t>1</a:t>
                      </a:r>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Residual Sugar Level vs Average Rating</a:t>
                      </a:r>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The lower the sugar level of the wine, the higher the score of the sample.</a:t>
                      </a:r>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30275">
                <a:tc>
                  <a:txBody>
                    <a:bodyPr/>
                    <a:lstStyle/>
                    <a:p>
                      <a:pPr indent="0" lvl="0" marL="0" rtl="0" algn="r">
                        <a:lnSpc>
                          <a:spcPct val="115000"/>
                        </a:lnSpc>
                        <a:spcBef>
                          <a:spcPts val="0"/>
                        </a:spcBef>
                        <a:spcAft>
                          <a:spcPts val="0"/>
                        </a:spcAft>
                        <a:buNone/>
                      </a:pPr>
                      <a:r>
                        <a:rPr lang="en-US"/>
                        <a:t>2</a:t>
                      </a:r>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Average Price by Wine Variety</a:t>
                      </a:r>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Market preferences for "Pedro Ximenez", "Priorat Tinto", and "Ribera del Duero Tinto".</a:t>
                      </a:r>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597600">
                <a:tc>
                  <a:txBody>
                    <a:bodyPr/>
                    <a:lstStyle/>
                    <a:p>
                      <a:pPr indent="0" lvl="0" marL="0" rtl="0" algn="r">
                        <a:lnSpc>
                          <a:spcPct val="115000"/>
                        </a:lnSpc>
                        <a:spcBef>
                          <a:spcPts val="0"/>
                        </a:spcBef>
                        <a:spcAft>
                          <a:spcPts val="0"/>
                        </a:spcAft>
                        <a:buNone/>
                      </a:pPr>
                      <a:r>
                        <a:rPr lang="en-US"/>
                        <a:t>3</a:t>
                      </a:r>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Average Price vs Age of Wine</a:t>
                      </a:r>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Increase in average price when the wine is more aged.</a:t>
                      </a:r>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30275">
                <a:tc>
                  <a:txBody>
                    <a:bodyPr/>
                    <a:lstStyle/>
                    <a:p>
                      <a:pPr indent="0" lvl="0" marL="0" rtl="0" algn="r">
                        <a:lnSpc>
                          <a:spcPct val="115000"/>
                        </a:lnSpc>
                        <a:spcBef>
                          <a:spcPts val="0"/>
                        </a:spcBef>
                        <a:spcAft>
                          <a:spcPts val="0"/>
                        </a:spcAft>
                        <a:buNone/>
                      </a:pPr>
                      <a:r>
                        <a:rPr lang="en-US"/>
                        <a:t>4</a:t>
                      </a:r>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Average Price and Average Age by Production Area</a:t>
                      </a:r>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Marked regional differentiation in average prices when the wine is more aged.</a:t>
                      </a:r>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30275">
                <a:tc>
                  <a:txBody>
                    <a:bodyPr/>
                    <a:lstStyle/>
                    <a:p>
                      <a:pPr indent="0" lvl="0" marL="0" rtl="0" algn="r">
                        <a:lnSpc>
                          <a:spcPct val="115000"/>
                        </a:lnSpc>
                        <a:spcBef>
                          <a:spcPts val="0"/>
                        </a:spcBef>
                        <a:spcAft>
                          <a:spcPts val="0"/>
                        </a:spcAft>
                        <a:buNone/>
                      </a:pPr>
                      <a:r>
                        <a:rPr lang="en-US"/>
                        <a:t>5</a:t>
                      </a:r>
                      <a:endParaRPr/>
                    </a:p>
                  </a:txBody>
                  <a:tcPr marT="91425" marB="91425" marR="91425" marL="91425">
                    <a:lnL cap="flat" cmpd="sng" w="7625">
                      <a:solidFill>
                        <a:srgbClr val="000000"/>
                      </a:solidFill>
                      <a:prstDash val="solid"/>
                      <a:round/>
                      <a:headEnd len="sm" w="sm" type="none"/>
                      <a:tailEnd len="sm" w="sm" type="none"/>
                    </a:lnL>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Average Total Ratings and Average Price of Wine by Wine Variety</a:t>
                      </a:r>
                      <a:endParaRPr/>
                    </a:p>
                  </a:txBody>
                  <a:tcPr marT="91425" marB="91425" marR="91425" marL="91425">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Disconnection between price and total average score for majority of wines.</a:t>
                      </a:r>
                      <a:endParaRPr/>
                    </a:p>
                  </a:txBody>
                  <a:tcPr marT="91425" marB="91425" marR="91425" marL="91425">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f25cda3943_2_77"/>
          <p:cNvSpPr txBox="1"/>
          <p:nvPr>
            <p:ph type="title"/>
          </p:nvPr>
        </p:nvSpPr>
        <p:spPr>
          <a:xfrm>
            <a:off x="3491100" y="279175"/>
            <a:ext cx="3792300" cy="732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b="1" lang="en-US" sz="2500"/>
              <a:t>Descriptive Analysis</a:t>
            </a:r>
            <a:r>
              <a:rPr lang="en-US" sz="2500"/>
              <a:t> 2</a:t>
            </a:r>
            <a:endParaRPr sz="2500"/>
          </a:p>
        </p:txBody>
      </p:sp>
      <p:sp>
        <p:nvSpPr>
          <p:cNvPr id="238" name="Google Shape;238;g2f25cda3943_2_77"/>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39" name="Google Shape;239;g2f25cda3943_2_77"/>
          <p:cNvPicPr preferRelativeResize="0"/>
          <p:nvPr/>
        </p:nvPicPr>
        <p:blipFill>
          <a:blip r:embed="rId3">
            <a:alphaModFix/>
          </a:blip>
          <a:stretch>
            <a:fillRect/>
          </a:stretch>
        </p:blipFill>
        <p:spPr>
          <a:xfrm>
            <a:off x="484323" y="1011469"/>
            <a:ext cx="3006776" cy="3063300"/>
          </a:xfrm>
          <a:prstGeom prst="rect">
            <a:avLst/>
          </a:prstGeom>
          <a:noFill/>
          <a:ln>
            <a:noFill/>
          </a:ln>
        </p:spPr>
      </p:pic>
      <p:pic>
        <p:nvPicPr>
          <p:cNvPr id="240" name="Google Shape;240;g2f25cda3943_2_77"/>
          <p:cNvPicPr preferRelativeResize="0"/>
          <p:nvPr/>
        </p:nvPicPr>
        <p:blipFill>
          <a:blip r:embed="rId4">
            <a:alphaModFix/>
          </a:blip>
          <a:stretch>
            <a:fillRect/>
          </a:stretch>
        </p:blipFill>
        <p:spPr>
          <a:xfrm>
            <a:off x="7543125" y="1177500"/>
            <a:ext cx="3639900" cy="2534316"/>
          </a:xfrm>
          <a:prstGeom prst="rect">
            <a:avLst/>
          </a:prstGeom>
          <a:noFill/>
          <a:ln>
            <a:noFill/>
          </a:ln>
        </p:spPr>
      </p:pic>
      <p:pic>
        <p:nvPicPr>
          <p:cNvPr id="241" name="Google Shape;241;g2f25cda3943_2_77"/>
          <p:cNvPicPr preferRelativeResize="0"/>
          <p:nvPr/>
        </p:nvPicPr>
        <p:blipFill>
          <a:blip r:embed="rId5">
            <a:alphaModFix/>
          </a:blip>
          <a:stretch>
            <a:fillRect/>
          </a:stretch>
        </p:blipFill>
        <p:spPr>
          <a:xfrm>
            <a:off x="3643499" y="1163875"/>
            <a:ext cx="3680377" cy="2620675"/>
          </a:xfrm>
          <a:prstGeom prst="rect">
            <a:avLst/>
          </a:prstGeom>
          <a:noFill/>
          <a:ln>
            <a:noFill/>
          </a:ln>
        </p:spPr>
      </p:pic>
      <p:pic>
        <p:nvPicPr>
          <p:cNvPr id="242" name="Google Shape;242;g2f25cda3943_2_77"/>
          <p:cNvPicPr preferRelativeResize="0"/>
          <p:nvPr/>
        </p:nvPicPr>
        <p:blipFill>
          <a:blip r:embed="rId6">
            <a:alphaModFix/>
          </a:blip>
          <a:stretch>
            <a:fillRect/>
          </a:stretch>
        </p:blipFill>
        <p:spPr>
          <a:xfrm>
            <a:off x="5306454" y="3905550"/>
            <a:ext cx="5528011" cy="2768651"/>
          </a:xfrm>
          <a:prstGeom prst="rect">
            <a:avLst/>
          </a:prstGeom>
          <a:noFill/>
          <a:ln>
            <a:noFill/>
          </a:ln>
        </p:spPr>
      </p:pic>
      <p:pic>
        <p:nvPicPr>
          <p:cNvPr id="243" name="Google Shape;243;g2f25cda3943_2_77"/>
          <p:cNvPicPr preferRelativeResize="0"/>
          <p:nvPr/>
        </p:nvPicPr>
        <p:blipFill>
          <a:blip r:embed="rId7">
            <a:alphaModFix/>
          </a:blip>
          <a:stretch>
            <a:fillRect/>
          </a:stretch>
        </p:blipFill>
        <p:spPr>
          <a:xfrm>
            <a:off x="588475" y="4074774"/>
            <a:ext cx="4369272" cy="218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f25cda3943_2_43"/>
          <p:cNvSpPr txBox="1"/>
          <p:nvPr>
            <p:ph type="title"/>
          </p:nvPr>
        </p:nvSpPr>
        <p:spPr>
          <a:xfrm>
            <a:off x="4125375" y="0"/>
            <a:ext cx="4215300" cy="2313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US" sz="2500"/>
              <a:t>Predictive Analysis</a:t>
            </a:r>
            <a:endParaRPr sz="2500"/>
          </a:p>
        </p:txBody>
      </p:sp>
      <p:sp>
        <p:nvSpPr>
          <p:cNvPr id="250" name="Google Shape;250;g2f25cda3943_2_43"/>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1" name="Google Shape;251;g2f25cda3943_2_43"/>
          <p:cNvSpPr txBox="1"/>
          <p:nvPr/>
        </p:nvSpPr>
        <p:spPr>
          <a:xfrm>
            <a:off x="507825" y="1222575"/>
            <a:ext cx="3141900" cy="1477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t/>
            </a:r>
            <a:endParaRPr/>
          </a:p>
          <a:p>
            <a:pPr indent="0" lvl="0" marL="0" marR="0" rtl="0" algn="l">
              <a:lnSpc>
                <a:spcPct val="90000"/>
              </a:lnSpc>
              <a:spcBef>
                <a:spcPts val="1200"/>
              </a:spcBef>
              <a:spcAft>
                <a:spcPts val="0"/>
              </a:spcAft>
              <a:buNone/>
            </a:pPr>
            <a:r>
              <a:rPr lang="en-US" sz="2000">
                <a:solidFill>
                  <a:schemeClr val="dk1"/>
                </a:solidFill>
              </a:rPr>
              <a:t>PREDICT PRICE (y) BASED ON RATING (x)</a:t>
            </a:r>
            <a:endParaRPr/>
          </a:p>
        </p:txBody>
      </p:sp>
      <p:sp>
        <p:nvSpPr>
          <p:cNvPr id="252" name="Google Shape;252;g2f25cda3943_2_43"/>
          <p:cNvSpPr txBox="1"/>
          <p:nvPr/>
        </p:nvSpPr>
        <p:spPr>
          <a:xfrm>
            <a:off x="4886400" y="2061550"/>
            <a:ext cx="3075000" cy="4299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200"/>
              </a:spcBef>
              <a:spcAft>
                <a:spcPts val="0"/>
              </a:spcAft>
              <a:buNone/>
            </a:pPr>
            <a:r>
              <a:rPr lang="en-US" sz="2000">
                <a:solidFill>
                  <a:schemeClr val="dk1"/>
                </a:solidFill>
              </a:rPr>
              <a:t>PREDICT </a:t>
            </a:r>
            <a:r>
              <a:rPr b="1" lang="en-US" sz="2000" u="sng">
                <a:solidFill>
                  <a:schemeClr val="dk1"/>
                </a:solidFill>
              </a:rPr>
              <a:t>PRICE </a:t>
            </a:r>
            <a:r>
              <a:rPr lang="en-US" sz="2000">
                <a:solidFill>
                  <a:schemeClr val="dk1"/>
                </a:solidFill>
              </a:rPr>
              <a:t>BASED ON RATING, AGE, RESIDUAL SUGAR, AND ALCOHOL</a:t>
            </a:r>
            <a:endParaRPr sz="2000">
              <a:solidFill>
                <a:schemeClr val="dk1"/>
              </a:solidFill>
            </a:endParaRPr>
          </a:p>
          <a:p>
            <a:pPr indent="457200" lvl="0" marL="0" rtl="0" algn="l">
              <a:lnSpc>
                <a:spcPct val="90000"/>
              </a:lnSpc>
              <a:spcBef>
                <a:spcPts val="1200"/>
              </a:spcBef>
              <a:spcAft>
                <a:spcPts val="0"/>
              </a:spcAft>
              <a:buNone/>
            </a:pPr>
            <a:r>
              <a:rPr b="1" lang="en-US" sz="2000">
                <a:solidFill>
                  <a:schemeClr val="dk1"/>
                </a:solidFill>
              </a:rPr>
              <a:t>Findings</a:t>
            </a:r>
            <a:endParaRPr b="1" sz="2000">
              <a:solidFill>
                <a:schemeClr val="dk1"/>
              </a:solidFill>
            </a:endParaRPr>
          </a:p>
          <a:p>
            <a:pPr indent="-355600" lvl="0" marL="457200" rtl="0" algn="l">
              <a:lnSpc>
                <a:spcPct val="90000"/>
              </a:lnSpc>
              <a:spcBef>
                <a:spcPts val="1200"/>
              </a:spcBef>
              <a:spcAft>
                <a:spcPts val="0"/>
              </a:spcAft>
              <a:buClr>
                <a:schemeClr val="dk1"/>
              </a:buClr>
              <a:buSzPts val="2000"/>
              <a:buAutoNum type="arabicPeriod"/>
            </a:pPr>
            <a:r>
              <a:rPr lang="en-US" sz="2000">
                <a:solidFill>
                  <a:schemeClr val="dk1"/>
                </a:solidFill>
              </a:rPr>
              <a:t>Positive Relationship between Rating and Price.</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US" sz="2000">
                <a:solidFill>
                  <a:schemeClr val="dk1"/>
                </a:solidFill>
              </a:rPr>
              <a:t>Moderate Effect of Age on Price.</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US" sz="2000">
                <a:solidFill>
                  <a:schemeClr val="dk1"/>
                </a:solidFill>
              </a:rPr>
              <a:t>Importance of Residual Sugar Level.</a:t>
            </a:r>
            <a:endParaRPr sz="2000">
              <a:solidFill>
                <a:schemeClr val="dk1"/>
              </a:solidFill>
            </a:endParaRPr>
          </a:p>
          <a:p>
            <a:pPr indent="-355600" lvl="0" marL="457200" rtl="0" algn="l">
              <a:lnSpc>
                <a:spcPct val="90000"/>
              </a:lnSpc>
              <a:spcBef>
                <a:spcPts val="0"/>
              </a:spcBef>
              <a:spcAft>
                <a:spcPts val="0"/>
              </a:spcAft>
              <a:buClr>
                <a:schemeClr val="dk1"/>
              </a:buClr>
              <a:buSzPts val="2000"/>
              <a:buAutoNum type="arabicPeriod"/>
            </a:pPr>
            <a:r>
              <a:rPr lang="en-US" sz="2000">
                <a:solidFill>
                  <a:schemeClr val="dk1"/>
                </a:solidFill>
              </a:rPr>
              <a:t>Positive Relationship between Alcohol Content and Price.</a:t>
            </a:r>
            <a:endParaRPr sz="2000">
              <a:solidFill>
                <a:schemeClr val="dk1"/>
              </a:solidFill>
            </a:endParaRPr>
          </a:p>
        </p:txBody>
      </p:sp>
      <p:pic>
        <p:nvPicPr>
          <p:cNvPr id="253" name="Google Shape;253;g2f25cda3943_2_43"/>
          <p:cNvPicPr preferRelativeResize="0"/>
          <p:nvPr/>
        </p:nvPicPr>
        <p:blipFill>
          <a:blip r:embed="rId3">
            <a:alphaModFix/>
          </a:blip>
          <a:stretch>
            <a:fillRect/>
          </a:stretch>
        </p:blipFill>
        <p:spPr>
          <a:xfrm>
            <a:off x="8074400" y="56002"/>
            <a:ext cx="4052650" cy="2314059"/>
          </a:xfrm>
          <a:prstGeom prst="rect">
            <a:avLst/>
          </a:prstGeom>
          <a:noFill/>
          <a:ln>
            <a:noFill/>
          </a:ln>
        </p:spPr>
      </p:pic>
      <p:sp>
        <p:nvSpPr>
          <p:cNvPr id="254" name="Google Shape;254;g2f25cda3943_2_43"/>
          <p:cNvSpPr txBox="1"/>
          <p:nvPr/>
        </p:nvSpPr>
        <p:spPr>
          <a:xfrm>
            <a:off x="8695375" y="2553675"/>
            <a:ext cx="3075000" cy="37509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1200"/>
              </a:spcBef>
              <a:spcAft>
                <a:spcPts val="0"/>
              </a:spcAft>
              <a:buNone/>
            </a:pPr>
            <a:r>
              <a:rPr lang="en-US" sz="2000">
                <a:solidFill>
                  <a:schemeClr val="dk1"/>
                </a:solidFill>
              </a:rPr>
              <a:t>PREDICT </a:t>
            </a:r>
            <a:r>
              <a:rPr b="1" lang="en-US" sz="2000" u="sng">
                <a:solidFill>
                  <a:schemeClr val="dk1"/>
                </a:solidFill>
              </a:rPr>
              <a:t>RATING </a:t>
            </a:r>
            <a:r>
              <a:rPr lang="en-US" sz="2000">
                <a:solidFill>
                  <a:schemeClr val="dk1"/>
                </a:solidFill>
              </a:rPr>
              <a:t>BASED ON RESIDUAL SUGAR, AGE, AND ALCOHOL</a:t>
            </a:r>
            <a:endParaRPr sz="2000">
              <a:solidFill>
                <a:schemeClr val="dk1"/>
              </a:solidFill>
            </a:endParaRPr>
          </a:p>
          <a:p>
            <a:pPr indent="457200" lvl="0" marL="0" rtl="0" algn="l">
              <a:lnSpc>
                <a:spcPct val="90000"/>
              </a:lnSpc>
              <a:spcBef>
                <a:spcPts val="1200"/>
              </a:spcBef>
              <a:spcAft>
                <a:spcPts val="0"/>
              </a:spcAft>
              <a:buNone/>
            </a:pPr>
            <a:r>
              <a:rPr b="1" lang="en-US" sz="2000">
                <a:solidFill>
                  <a:schemeClr val="dk1"/>
                </a:solidFill>
              </a:rPr>
              <a:t>Findings</a:t>
            </a:r>
            <a:endParaRPr b="1" sz="2000">
              <a:solidFill>
                <a:schemeClr val="dk1"/>
              </a:solidFill>
            </a:endParaRPr>
          </a:p>
          <a:p>
            <a:pPr indent="-346075" lvl="0" marL="457200" rtl="0" algn="l">
              <a:lnSpc>
                <a:spcPct val="90000"/>
              </a:lnSpc>
              <a:spcBef>
                <a:spcPts val="1200"/>
              </a:spcBef>
              <a:spcAft>
                <a:spcPts val="0"/>
              </a:spcAft>
              <a:buClr>
                <a:schemeClr val="dk1"/>
              </a:buClr>
              <a:buSzPct val="100000"/>
              <a:buAutoNum type="arabicPeriod"/>
            </a:pPr>
            <a:r>
              <a:rPr lang="en-US" sz="2000">
                <a:solidFill>
                  <a:schemeClr val="dk1"/>
                </a:solidFill>
              </a:rPr>
              <a:t>Positive Effect between Rating and Age.</a:t>
            </a:r>
            <a:endParaRPr sz="2000">
              <a:solidFill>
                <a:schemeClr val="dk1"/>
              </a:solidFill>
            </a:endParaRPr>
          </a:p>
          <a:p>
            <a:pPr indent="-346075" lvl="0" marL="457200" rtl="0" algn="l">
              <a:lnSpc>
                <a:spcPct val="90000"/>
              </a:lnSpc>
              <a:spcBef>
                <a:spcPts val="0"/>
              </a:spcBef>
              <a:spcAft>
                <a:spcPts val="0"/>
              </a:spcAft>
              <a:buClr>
                <a:schemeClr val="dk1"/>
              </a:buClr>
              <a:buSzPct val="100000"/>
              <a:buAutoNum type="arabicPeriod"/>
            </a:pPr>
            <a:r>
              <a:rPr lang="en-US" sz="2000">
                <a:solidFill>
                  <a:schemeClr val="dk1"/>
                </a:solidFill>
              </a:rPr>
              <a:t>Negative Relationship between Rating and Residual Sugar Level.</a:t>
            </a:r>
            <a:endParaRPr sz="2000">
              <a:solidFill>
                <a:schemeClr val="dk1"/>
              </a:solidFill>
            </a:endParaRPr>
          </a:p>
          <a:p>
            <a:pPr indent="-346075" lvl="0" marL="457200" rtl="0" algn="l">
              <a:lnSpc>
                <a:spcPct val="90000"/>
              </a:lnSpc>
              <a:spcBef>
                <a:spcPts val="0"/>
              </a:spcBef>
              <a:spcAft>
                <a:spcPts val="0"/>
              </a:spcAft>
              <a:buClr>
                <a:schemeClr val="dk1"/>
              </a:buClr>
              <a:buSzPct val="100000"/>
              <a:buAutoNum type="arabicPeriod"/>
            </a:pPr>
            <a:r>
              <a:rPr lang="en-US" sz="2000">
                <a:solidFill>
                  <a:schemeClr val="dk1"/>
                </a:solidFill>
              </a:rPr>
              <a:t>Positive Relationship between Rating and Alcohol Score.</a:t>
            </a:r>
            <a:endParaRPr sz="2000">
              <a:solidFill>
                <a:schemeClr val="dk1"/>
              </a:solidFill>
            </a:endParaRPr>
          </a:p>
          <a:p>
            <a:pPr indent="0" lvl="0" marL="0" rtl="0" algn="l">
              <a:lnSpc>
                <a:spcPct val="90000"/>
              </a:lnSpc>
              <a:spcBef>
                <a:spcPts val="1200"/>
              </a:spcBef>
              <a:spcAft>
                <a:spcPts val="0"/>
              </a:spcAft>
              <a:buNone/>
            </a:pPr>
            <a:r>
              <a:t/>
            </a:r>
            <a:endParaRPr sz="2000">
              <a:solidFill>
                <a:schemeClr val="dk1"/>
              </a:solidFill>
            </a:endParaRPr>
          </a:p>
        </p:txBody>
      </p:sp>
      <p:pic>
        <p:nvPicPr>
          <p:cNvPr id="255" name="Google Shape;255;g2f25cda3943_2_43"/>
          <p:cNvPicPr preferRelativeResize="0"/>
          <p:nvPr/>
        </p:nvPicPr>
        <p:blipFill>
          <a:blip r:embed="rId4">
            <a:alphaModFix/>
          </a:blip>
          <a:stretch>
            <a:fillRect/>
          </a:stretch>
        </p:blipFill>
        <p:spPr>
          <a:xfrm>
            <a:off x="301300" y="2442538"/>
            <a:ext cx="4395900" cy="2936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f25cda3943_2_53"/>
          <p:cNvSpPr txBox="1"/>
          <p:nvPr>
            <p:ph type="title"/>
          </p:nvPr>
        </p:nvSpPr>
        <p:spPr>
          <a:xfrm>
            <a:off x="180075" y="150645"/>
            <a:ext cx="2893800" cy="1208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Arial"/>
              <a:buNone/>
            </a:pPr>
            <a:r>
              <a:rPr b="1" lang="en-US" sz="2500"/>
              <a:t>Cluster Analysis</a:t>
            </a:r>
            <a:endParaRPr b="1" sz="2500"/>
          </a:p>
          <a:p>
            <a:pPr indent="0" lvl="0" marL="0" rtl="0" algn="ctr">
              <a:spcBef>
                <a:spcPts val="0"/>
              </a:spcBef>
              <a:spcAft>
                <a:spcPts val="0"/>
              </a:spcAft>
              <a:buClr>
                <a:schemeClr val="dk1"/>
              </a:buClr>
              <a:buSzPts val="2000"/>
              <a:buFont typeface="Arial"/>
              <a:buNone/>
            </a:pPr>
            <a:r>
              <a:rPr b="1" lang="en-US" sz="2500"/>
              <a:t>1</a:t>
            </a:r>
            <a:endParaRPr b="1" sz="2500"/>
          </a:p>
        </p:txBody>
      </p:sp>
      <p:sp>
        <p:nvSpPr>
          <p:cNvPr id="262" name="Google Shape;262;g2f25cda3943_2_53"/>
          <p:cNvSpPr txBox="1"/>
          <p:nvPr>
            <p:ph idx="1" type="body"/>
          </p:nvPr>
        </p:nvSpPr>
        <p:spPr>
          <a:xfrm>
            <a:off x="425474" y="1358750"/>
            <a:ext cx="2893800" cy="7437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None/>
            </a:pPr>
            <a:r>
              <a:rPr b="1" lang="en-US"/>
              <a:t>PREDICT PRODUCTION AREA BASED ON RATING</a:t>
            </a:r>
            <a:r>
              <a:rPr lang="en-US"/>
              <a:t>:</a:t>
            </a:r>
            <a:endParaRPr sz="2000" cap="none"/>
          </a:p>
        </p:txBody>
      </p:sp>
      <p:sp>
        <p:nvSpPr>
          <p:cNvPr id="263" name="Google Shape;263;g2f25cda3943_2_53"/>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 name="Google Shape;264;g2f25cda3943_2_53"/>
          <p:cNvSpPr txBox="1"/>
          <p:nvPr>
            <p:ph idx="1" type="body"/>
          </p:nvPr>
        </p:nvSpPr>
        <p:spPr>
          <a:xfrm>
            <a:off x="425474" y="2972050"/>
            <a:ext cx="2648400" cy="3274200"/>
          </a:xfrm>
          <a:prstGeom prst="rect">
            <a:avLst/>
          </a:prstGeom>
          <a:noFill/>
          <a:ln>
            <a:noFill/>
          </a:ln>
        </p:spPr>
        <p:txBody>
          <a:bodyPr anchorCtr="0" anchor="t" bIns="45700" lIns="91425" spcFirstLastPara="1" rIns="91425" wrap="square" tIns="45700">
            <a:normAutofit/>
          </a:bodyPr>
          <a:lstStyle/>
          <a:p>
            <a:pPr indent="0" lvl="0" marL="0" rtl="0" algn="l">
              <a:spcBef>
                <a:spcPts val="1200"/>
              </a:spcBef>
              <a:spcAft>
                <a:spcPts val="0"/>
              </a:spcAft>
              <a:buNone/>
            </a:pPr>
            <a:r>
              <a:rPr lang="en-US"/>
              <a:t>The lower internal variability in Cluster 1 and higher internal variability in Cluster 3 might suggest that the observations in Cluster 1 are very similar to each other, whereas in Cluster 3 there is greater diversity.</a:t>
            </a:r>
            <a:endParaRPr sz="2000" cap="none"/>
          </a:p>
        </p:txBody>
      </p:sp>
      <p:sp>
        <p:nvSpPr>
          <p:cNvPr id="265" name="Google Shape;265;g2f25cda3943_2_53"/>
          <p:cNvSpPr txBox="1"/>
          <p:nvPr>
            <p:ph idx="1" type="body"/>
          </p:nvPr>
        </p:nvSpPr>
        <p:spPr>
          <a:xfrm>
            <a:off x="7466888" y="3393650"/>
            <a:ext cx="3015900" cy="27771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1200"/>
              </a:spcBef>
              <a:spcAft>
                <a:spcPts val="0"/>
              </a:spcAft>
              <a:buNone/>
            </a:pPr>
            <a:r>
              <a:rPr lang="en-US"/>
              <a:t>The clusters with higher mean RT scores (Cluster 4 and Cluster 3) may represent areas with higher overall quality or more desirable characteristics compared to the clusters with lower scores (Cluster 2 and Cluster 1).</a:t>
            </a:r>
            <a:endParaRPr b="1"/>
          </a:p>
        </p:txBody>
      </p:sp>
      <p:pic>
        <p:nvPicPr>
          <p:cNvPr id="266" name="Google Shape;266;g2f25cda3943_2_53"/>
          <p:cNvPicPr preferRelativeResize="0"/>
          <p:nvPr/>
        </p:nvPicPr>
        <p:blipFill>
          <a:blip r:embed="rId3">
            <a:alphaModFix/>
          </a:blip>
          <a:stretch>
            <a:fillRect/>
          </a:stretch>
        </p:blipFill>
        <p:spPr>
          <a:xfrm>
            <a:off x="3226275" y="371700"/>
            <a:ext cx="3617575" cy="2416450"/>
          </a:xfrm>
          <a:prstGeom prst="rect">
            <a:avLst/>
          </a:prstGeom>
          <a:noFill/>
          <a:ln>
            <a:noFill/>
          </a:ln>
        </p:spPr>
      </p:pic>
      <p:pic>
        <p:nvPicPr>
          <p:cNvPr id="267" name="Google Shape;267;g2f25cda3943_2_53"/>
          <p:cNvPicPr preferRelativeResize="0"/>
          <p:nvPr/>
        </p:nvPicPr>
        <p:blipFill>
          <a:blip r:embed="rId4">
            <a:alphaModFix/>
          </a:blip>
          <a:stretch>
            <a:fillRect/>
          </a:stretch>
        </p:blipFill>
        <p:spPr>
          <a:xfrm>
            <a:off x="6843850" y="152400"/>
            <a:ext cx="4624191" cy="3088851"/>
          </a:xfrm>
          <a:prstGeom prst="rect">
            <a:avLst/>
          </a:prstGeom>
          <a:noFill/>
          <a:ln>
            <a:noFill/>
          </a:ln>
        </p:spPr>
      </p:pic>
      <p:pic>
        <p:nvPicPr>
          <p:cNvPr id="268" name="Google Shape;268;g2f25cda3943_2_53"/>
          <p:cNvPicPr preferRelativeResize="0"/>
          <p:nvPr/>
        </p:nvPicPr>
        <p:blipFill>
          <a:blip r:embed="rId5">
            <a:alphaModFix/>
          </a:blip>
          <a:stretch>
            <a:fillRect/>
          </a:stretch>
        </p:blipFill>
        <p:spPr>
          <a:xfrm>
            <a:off x="3226274" y="3393651"/>
            <a:ext cx="4088214" cy="27308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f25cda3943_2_165"/>
          <p:cNvSpPr txBox="1"/>
          <p:nvPr>
            <p:ph type="title"/>
          </p:nvPr>
        </p:nvSpPr>
        <p:spPr>
          <a:xfrm>
            <a:off x="180075" y="152396"/>
            <a:ext cx="2893800" cy="1224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Arial"/>
              <a:buNone/>
            </a:pPr>
            <a:r>
              <a:rPr b="1" lang="en-US" sz="2500"/>
              <a:t>Cluster Analysis</a:t>
            </a:r>
            <a:endParaRPr b="1" sz="2500"/>
          </a:p>
          <a:p>
            <a:pPr indent="0" lvl="0" marL="0" rtl="0" algn="ctr">
              <a:spcBef>
                <a:spcPts val="0"/>
              </a:spcBef>
              <a:spcAft>
                <a:spcPts val="0"/>
              </a:spcAft>
              <a:buClr>
                <a:schemeClr val="dk1"/>
              </a:buClr>
              <a:buSzPts val="2000"/>
              <a:buFont typeface="Arial"/>
              <a:buNone/>
            </a:pPr>
            <a:r>
              <a:rPr b="1" lang="en-US" sz="2500"/>
              <a:t>2</a:t>
            </a:r>
            <a:endParaRPr b="1" sz="2500"/>
          </a:p>
        </p:txBody>
      </p:sp>
      <p:sp>
        <p:nvSpPr>
          <p:cNvPr id="275" name="Google Shape;275;g2f25cda3943_2_165"/>
          <p:cNvSpPr txBox="1"/>
          <p:nvPr>
            <p:ph idx="1" type="body"/>
          </p:nvPr>
        </p:nvSpPr>
        <p:spPr>
          <a:xfrm>
            <a:off x="425475" y="1526625"/>
            <a:ext cx="3503400" cy="96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PREDICT WINE VARIETY BASED ON ALCOHOL PERCENTAGE</a:t>
            </a:r>
            <a:endParaRPr sz="2000" cap="none"/>
          </a:p>
        </p:txBody>
      </p:sp>
      <p:sp>
        <p:nvSpPr>
          <p:cNvPr id="276" name="Google Shape;276;g2f25cda3943_2_165"/>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7" name="Google Shape;277;g2f25cda3943_2_165"/>
          <p:cNvSpPr txBox="1"/>
          <p:nvPr>
            <p:ph idx="1" type="body"/>
          </p:nvPr>
        </p:nvSpPr>
        <p:spPr>
          <a:xfrm>
            <a:off x="425474" y="2972050"/>
            <a:ext cx="2648400" cy="32742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1200"/>
              </a:spcBef>
              <a:spcAft>
                <a:spcPts val="0"/>
              </a:spcAft>
              <a:buNone/>
            </a:pPr>
            <a:r>
              <a:rPr lang="en-US"/>
              <a:t>The lower internal variability in Cluster 1 and higher internal variability in Cluster 4 could suggest that the observations in Cluster 1 are more homogeneous in terms of alcohol percentage, whereas the observations in Cluster 4 have greater diversity.</a:t>
            </a:r>
            <a:endParaRPr sz="2000" cap="none"/>
          </a:p>
        </p:txBody>
      </p:sp>
      <p:sp>
        <p:nvSpPr>
          <p:cNvPr id="278" name="Google Shape;278;g2f25cda3943_2_165"/>
          <p:cNvSpPr txBox="1"/>
          <p:nvPr>
            <p:ph idx="1" type="body"/>
          </p:nvPr>
        </p:nvSpPr>
        <p:spPr>
          <a:xfrm>
            <a:off x="7240700" y="3578650"/>
            <a:ext cx="3015900" cy="27771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1200"/>
              </a:spcBef>
              <a:spcAft>
                <a:spcPts val="0"/>
              </a:spcAft>
              <a:buClr>
                <a:schemeClr val="dk1"/>
              </a:buClr>
              <a:buSzPct val="55000"/>
              <a:buFont typeface="Arial"/>
              <a:buNone/>
            </a:pPr>
            <a:r>
              <a:rPr lang="en-US"/>
              <a:t>The clusters with higher (Cluster 4) and lower (Cluster 3) alcohol percentages could represent different types of wines in terms of alcohol content.</a:t>
            </a:r>
            <a:endParaRPr/>
          </a:p>
          <a:p>
            <a:pPr indent="0" lvl="0" marL="0" rtl="0" algn="l">
              <a:spcBef>
                <a:spcPts val="1200"/>
              </a:spcBef>
              <a:spcAft>
                <a:spcPts val="0"/>
              </a:spcAft>
              <a:buNone/>
            </a:pPr>
            <a:r>
              <a:rPr lang="en-US"/>
              <a:t>Cluster 4 has a significantly higher alcohol percentage, which could indicate stronger wines, while Cluster 3 contains wines with lower alcohol content.</a:t>
            </a:r>
            <a:endParaRPr/>
          </a:p>
        </p:txBody>
      </p:sp>
      <p:pic>
        <p:nvPicPr>
          <p:cNvPr id="279" name="Google Shape;279;g2f25cda3943_2_165"/>
          <p:cNvPicPr preferRelativeResize="0"/>
          <p:nvPr/>
        </p:nvPicPr>
        <p:blipFill>
          <a:blip r:embed="rId3">
            <a:alphaModFix/>
          </a:blip>
          <a:stretch>
            <a:fillRect/>
          </a:stretch>
        </p:blipFill>
        <p:spPr>
          <a:xfrm>
            <a:off x="3471600" y="676288"/>
            <a:ext cx="3180151" cy="2124276"/>
          </a:xfrm>
          <a:prstGeom prst="rect">
            <a:avLst/>
          </a:prstGeom>
          <a:noFill/>
          <a:ln>
            <a:noFill/>
          </a:ln>
        </p:spPr>
      </p:pic>
      <p:pic>
        <p:nvPicPr>
          <p:cNvPr id="280" name="Google Shape;280;g2f25cda3943_2_165"/>
          <p:cNvPicPr preferRelativeResize="0"/>
          <p:nvPr/>
        </p:nvPicPr>
        <p:blipFill>
          <a:blip r:embed="rId4">
            <a:alphaModFix/>
          </a:blip>
          <a:stretch>
            <a:fillRect/>
          </a:stretch>
        </p:blipFill>
        <p:spPr>
          <a:xfrm>
            <a:off x="6651750" y="152400"/>
            <a:ext cx="4748746" cy="3172050"/>
          </a:xfrm>
          <a:prstGeom prst="rect">
            <a:avLst/>
          </a:prstGeom>
          <a:noFill/>
          <a:ln>
            <a:noFill/>
          </a:ln>
        </p:spPr>
      </p:pic>
      <p:pic>
        <p:nvPicPr>
          <p:cNvPr id="281" name="Google Shape;281;g2f25cda3943_2_165"/>
          <p:cNvPicPr preferRelativeResize="0"/>
          <p:nvPr/>
        </p:nvPicPr>
        <p:blipFill>
          <a:blip r:embed="rId5">
            <a:alphaModFix/>
          </a:blip>
          <a:stretch>
            <a:fillRect/>
          </a:stretch>
        </p:blipFill>
        <p:spPr>
          <a:xfrm>
            <a:off x="3226274" y="3239000"/>
            <a:ext cx="3862025" cy="25797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3"/>
          <p:cNvSpPr txBox="1"/>
          <p:nvPr>
            <p:ph type="title"/>
          </p:nvPr>
        </p:nvSpPr>
        <p:spPr>
          <a:xfrm>
            <a:off x="757810" y="573513"/>
            <a:ext cx="5179500" cy="144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RECOMMENDATIONS</a:t>
            </a:r>
            <a:endParaRPr/>
          </a:p>
          <a:p>
            <a:pPr indent="0" lvl="0" marL="0" rtl="0" algn="l">
              <a:lnSpc>
                <a:spcPct val="90000"/>
              </a:lnSpc>
              <a:spcBef>
                <a:spcPts val="0"/>
              </a:spcBef>
              <a:spcAft>
                <a:spcPts val="0"/>
              </a:spcAft>
              <a:buClr>
                <a:schemeClr val="dk1"/>
              </a:buClr>
              <a:buSzPts val="3200"/>
              <a:buFont typeface="Arial"/>
              <a:buNone/>
            </a:pPr>
            <a:r>
              <a:t/>
            </a:r>
            <a:endParaRPr sz="2200"/>
          </a:p>
          <a:p>
            <a:pPr indent="0" lvl="0" marL="0" rtl="0" algn="l">
              <a:lnSpc>
                <a:spcPct val="90000"/>
              </a:lnSpc>
              <a:spcBef>
                <a:spcPts val="0"/>
              </a:spcBef>
              <a:spcAft>
                <a:spcPts val="0"/>
              </a:spcAft>
              <a:buClr>
                <a:schemeClr val="dk1"/>
              </a:buClr>
              <a:buSzPts val="3200"/>
              <a:buFont typeface="Arial"/>
              <a:buNone/>
            </a:pPr>
            <a:r>
              <a:rPr lang="en-US" sz="2200"/>
              <a:t>Based on Findings we will recommend:</a:t>
            </a:r>
            <a:endParaRPr sz="2200"/>
          </a:p>
        </p:txBody>
      </p:sp>
      <p:sp>
        <p:nvSpPr>
          <p:cNvPr id="288" name="Google Shape;288;p13"/>
          <p:cNvSpPr txBox="1"/>
          <p:nvPr>
            <p:ph idx="1" type="body"/>
          </p:nvPr>
        </p:nvSpPr>
        <p:spPr>
          <a:xfrm>
            <a:off x="610475" y="2582000"/>
            <a:ext cx="5485500" cy="3277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AutoNum type="arabicPeriod"/>
            </a:pPr>
            <a:r>
              <a:rPr b="1" lang="en-US"/>
              <a:t>Focus on Producing Low-Sugar Wines </a:t>
            </a:r>
            <a:endParaRPr/>
          </a:p>
          <a:p>
            <a:pPr indent="-228600" lvl="0" marL="228600" rtl="0" algn="l">
              <a:lnSpc>
                <a:spcPct val="90000"/>
              </a:lnSpc>
              <a:spcBef>
                <a:spcPts val="1200"/>
              </a:spcBef>
              <a:spcAft>
                <a:spcPts val="0"/>
              </a:spcAft>
              <a:buClr>
                <a:schemeClr val="dk1"/>
              </a:buClr>
              <a:buSzPts val="2000"/>
              <a:buAutoNum type="arabicPeriod"/>
            </a:pPr>
            <a:r>
              <a:rPr b="1" lang="en-US"/>
              <a:t>Prioritize Popular Wines in Production</a:t>
            </a:r>
            <a:endParaRPr/>
          </a:p>
          <a:p>
            <a:pPr indent="-228600" lvl="0" marL="228600" rtl="0" algn="l">
              <a:lnSpc>
                <a:spcPct val="90000"/>
              </a:lnSpc>
              <a:spcBef>
                <a:spcPts val="1200"/>
              </a:spcBef>
              <a:spcAft>
                <a:spcPts val="0"/>
              </a:spcAft>
              <a:buClr>
                <a:schemeClr val="dk1"/>
              </a:buClr>
              <a:buSzPts val="2000"/>
              <a:buAutoNum type="arabicPeriod"/>
            </a:pPr>
            <a:r>
              <a:rPr b="1" lang="en-US"/>
              <a:t>Capitalize on the Value of Aged Wines</a:t>
            </a:r>
            <a:endParaRPr b="1"/>
          </a:p>
          <a:p>
            <a:pPr indent="-228600" lvl="0" marL="228600" rtl="0" algn="l">
              <a:lnSpc>
                <a:spcPct val="90000"/>
              </a:lnSpc>
              <a:spcBef>
                <a:spcPts val="1200"/>
              </a:spcBef>
              <a:spcAft>
                <a:spcPts val="0"/>
              </a:spcAft>
              <a:buSzPts val="2000"/>
              <a:buAutoNum type="arabicPeriod"/>
            </a:pPr>
            <a:r>
              <a:rPr b="1" lang="en-US"/>
              <a:t>Tailor Regional Marketing</a:t>
            </a:r>
            <a:endParaRPr b="1"/>
          </a:p>
          <a:p>
            <a:pPr indent="-228600" lvl="0" marL="228600" rtl="0" algn="l">
              <a:lnSpc>
                <a:spcPct val="90000"/>
              </a:lnSpc>
              <a:spcBef>
                <a:spcPts val="1200"/>
              </a:spcBef>
              <a:spcAft>
                <a:spcPts val="0"/>
              </a:spcAft>
              <a:buSzPts val="2000"/>
              <a:buAutoNum type="arabicPeriod"/>
            </a:pPr>
            <a:r>
              <a:rPr b="1" lang="en-US"/>
              <a:t>Leveraging Undervalued High-Rated Wines for Market Opportunity</a:t>
            </a:r>
            <a:endParaRPr b="1"/>
          </a:p>
        </p:txBody>
      </p:sp>
      <p:sp>
        <p:nvSpPr>
          <p:cNvPr id="289" name="Google Shape;289;p13"/>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90" name="Google Shape;290;p13"/>
          <p:cNvPicPr preferRelativeResize="0"/>
          <p:nvPr>
            <p:ph idx="2" type="pic"/>
          </p:nvPr>
        </p:nvPicPr>
        <p:blipFill rotWithShape="1">
          <a:blip r:embed="rId3">
            <a:alphaModFix/>
          </a:blip>
          <a:srcRect b="12562" l="0" r="0" t="12570"/>
          <a:stretch/>
        </p:blipFill>
        <p:spPr>
          <a:xfrm>
            <a:off x="6076950" y="0"/>
            <a:ext cx="6115053" cy="68688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b="0" l="4151" r="18576" t="0"/>
          <a:stretch/>
        </p:blipFill>
        <p:spPr>
          <a:xfrm flipH="1">
            <a:off x="0" y="0"/>
            <a:ext cx="5181600" cy="6858000"/>
          </a:xfrm>
          <a:prstGeom prst="rect">
            <a:avLst/>
          </a:prstGeom>
          <a:noFill/>
          <a:ln>
            <a:noFill/>
          </a:ln>
        </p:spPr>
      </p:pic>
      <p:sp>
        <p:nvSpPr>
          <p:cNvPr id="297" name="Google Shape;297;p17"/>
          <p:cNvSpPr txBox="1"/>
          <p:nvPr>
            <p:ph type="title"/>
          </p:nvPr>
        </p:nvSpPr>
        <p:spPr>
          <a:xfrm>
            <a:off x="6091515" y="374090"/>
            <a:ext cx="5057104" cy="36249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Arial"/>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914400" y="315533"/>
            <a:ext cx="5181600" cy="23768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WHO WE ARE: </a:t>
            </a:r>
            <a:endParaRPr/>
          </a:p>
        </p:txBody>
      </p:sp>
      <p:sp>
        <p:nvSpPr>
          <p:cNvPr id="99" name="Google Shape;99;p2"/>
          <p:cNvSpPr txBox="1"/>
          <p:nvPr>
            <p:ph idx="1" type="body"/>
          </p:nvPr>
        </p:nvSpPr>
        <p:spPr>
          <a:xfrm>
            <a:off x="914399" y="2844800"/>
            <a:ext cx="7100048" cy="3128963"/>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rgbClr val="3F3F3F"/>
              </a:buClr>
              <a:buSzPts val="2100"/>
              <a:buNone/>
            </a:pPr>
            <a:r>
              <a:rPr b="1" i="0" lang="en-US" sz="2100" u="none" strike="noStrike">
                <a:solidFill>
                  <a:srgbClr val="3F3F3F"/>
                </a:solidFill>
                <a:latin typeface="Calibri"/>
                <a:ea typeface="Calibri"/>
                <a:cs typeface="Calibri"/>
                <a:sym typeface="Calibri"/>
              </a:rPr>
              <a:t>Group C:</a:t>
            </a:r>
            <a:endParaRPr b="0" sz="2300"/>
          </a:p>
          <a:p>
            <a:pPr indent="0" lvl="0" marL="0" rtl="0" algn="l">
              <a:lnSpc>
                <a:spcPct val="120000"/>
              </a:lnSpc>
              <a:spcBef>
                <a:spcPts val="0"/>
              </a:spcBef>
              <a:spcAft>
                <a:spcPts val="0"/>
              </a:spcAft>
              <a:buClr>
                <a:srgbClr val="3F3F3F"/>
              </a:buClr>
              <a:buSzPts val="2100"/>
              <a:buNone/>
            </a:pPr>
            <a:r>
              <a:rPr b="0" i="0" lang="en-US" sz="2100" u="none" strike="noStrike">
                <a:solidFill>
                  <a:srgbClr val="3F3F3F"/>
                </a:solidFill>
                <a:latin typeface="Times New Roman"/>
                <a:ea typeface="Times New Roman"/>
                <a:cs typeface="Times New Roman"/>
                <a:sym typeface="Times New Roman"/>
              </a:rPr>
              <a:t>Betsy Brigitte Vidal Espinoza </a:t>
            </a:r>
            <a:r>
              <a:rPr lang="en-US" sz="2100">
                <a:solidFill>
                  <a:srgbClr val="3F3F3F"/>
                </a:solidFill>
                <a:latin typeface="Times New Roman"/>
                <a:ea typeface="Times New Roman"/>
                <a:cs typeface="Times New Roman"/>
                <a:sym typeface="Times New Roman"/>
              </a:rPr>
              <a:t>			</a:t>
            </a:r>
            <a:r>
              <a:rPr b="0" i="0" lang="en-US" sz="2100" u="none" strike="noStrike">
                <a:solidFill>
                  <a:srgbClr val="3F3F3F"/>
                </a:solidFill>
                <a:latin typeface="Calibri"/>
                <a:ea typeface="Calibri"/>
                <a:cs typeface="Calibri"/>
                <a:sym typeface="Calibri"/>
              </a:rPr>
              <a:t>O1044202</a:t>
            </a:r>
            <a:endParaRPr b="0" sz="2300"/>
          </a:p>
          <a:p>
            <a:pPr indent="0" lvl="0" marL="0" rtl="0" algn="l">
              <a:lnSpc>
                <a:spcPct val="120000"/>
              </a:lnSpc>
              <a:spcBef>
                <a:spcPts val="0"/>
              </a:spcBef>
              <a:spcAft>
                <a:spcPts val="0"/>
              </a:spcAft>
              <a:buClr>
                <a:srgbClr val="3F3F3F"/>
              </a:buClr>
              <a:buSzPts val="2100"/>
              <a:buNone/>
            </a:pPr>
            <a:r>
              <a:rPr b="0" i="0" lang="en-US" sz="2100" u="none" strike="noStrike">
                <a:solidFill>
                  <a:srgbClr val="3F3F3F"/>
                </a:solidFill>
                <a:latin typeface="Times New Roman"/>
                <a:ea typeface="Times New Roman"/>
                <a:cs typeface="Times New Roman"/>
                <a:sym typeface="Times New Roman"/>
              </a:rPr>
              <a:t>Mudhaffer Rehayl Mohammad Gharaibeh</a:t>
            </a:r>
            <a:r>
              <a:rPr lang="en-US" sz="2100">
                <a:solidFill>
                  <a:srgbClr val="3F3F3F"/>
                </a:solidFill>
                <a:latin typeface="Times New Roman"/>
                <a:ea typeface="Times New Roman"/>
                <a:cs typeface="Times New Roman"/>
                <a:sym typeface="Times New Roman"/>
              </a:rPr>
              <a:t>	</a:t>
            </a:r>
            <a:r>
              <a:rPr b="0" i="0" lang="en-US" sz="2100" u="none" strike="noStrike">
                <a:solidFill>
                  <a:srgbClr val="3F3F3F"/>
                </a:solidFill>
                <a:latin typeface="Calibri"/>
                <a:ea typeface="Calibri"/>
                <a:cs typeface="Calibri"/>
                <a:sym typeface="Calibri"/>
              </a:rPr>
              <a:t>O1051232</a:t>
            </a:r>
            <a:r>
              <a:rPr b="0" i="0" lang="en-US" sz="2100" u="none" strike="noStrike">
                <a:solidFill>
                  <a:srgbClr val="3F3F3F"/>
                </a:solidFill>
                <a:latin typeface="Times New Roman"/>
                <a:ea typeface="Times New Roman"/>
                <a:cs typeface="Times New Roman"/>
                <a:sym typeface="Times New Roman"/>
              </a:rPr>
              <a:t> </a:t>
            </a:r>
            <a:br>
              <a:rPr b="0" i="0" lang="en-US" sz="2100" u="none" strike="noStrike">
                <a:solidFill>
                  <a:srgbClr val="3F3F3F"/>
                </a:solidFill>
                <a:latin typeface="Times New Roman"/>
                <a:ea typeface="Times New Roman"/>
                <a:cs typeface="Times New Roman"/>
                <a:sym typeface="Times New Roman"/>
              </a:rPr>
            </a:br>
            <a:r>
              <a:rPr b="0" i="0" lang="en-US" sz="2100" u="none" strike="noStrike">
                <a:solidFill>
                  <a:srgbClr val="3F3F3F"/>
                </a:solidFill>
                <a:latin typeface="Times New Roman"/>
                <a:ea typeface="Times New Roman"/>
                <a:cs typeface="Times New Roman"/>
                <a:sym typeface="Times New Roman"/>
              </a:rPr>
              <a:t>Tsatsral Enkhtur</a:t>
            </a:r>
            <a:r>
              <a:rPr lang="en-US" sz="2100">
                <a:solidFill>
                  <a:srgbClr val="3F3F3F"/>
                </a:solidFill>
                <a:latin typeface="Times New Roman"/>
                <a:ea typeface="Times New Roman"/>
                <a:cs typeface="Times New Roman"/>
                <a:sym typeface="Times New Roman"/>
              </a:rPr>
              <a:t>							</a:t>
            </a:r>
            <a:r>
              <a:rPr b="0" i="0" lang="en-US" sz="2100" u="none" strike="noStrike">
                <a:solidFill>
                  <a:srgbClr val="3F3F3F"/>
                </a:solidFill>
                <a:latin typeface="Calibri"/>
                <a:ea typeface="Calibri"/>
                <a:cs typeface="Calibri"/>
                <a:sym typeface="Calibri"/>
              </a:rPr>
              <a:t>O1049313</a:t>
            </a:r>
            <a:endParaRPr/>
          </a:p>
          <a:p>
            <a:pPr indent="0" lvl="0" marL="0" rtl="0" algn="l">
              <a:lnSpc>
                <a:spcPct val="120000"/>
              </a:lnSpc>
              <a:spcBef>
                <a:spcPts val="0"/>
              </a:spcBef>
              <a:spcAft>
                <a:spcPts val="0"/>
              </a:spcAft>
              <a:buClr>
                <a:schemeClr val="dk1"/>
              </a:buClr>
              <a:buSzPts val="2100"/>
              <a:buNone/>
            </a:pPr>
            <a:r>
              <a:t/>
            </a:r>
            <a:endParaRPr b="0" sz="2100">
              <a:solidFill>
                <a:srgbClr val="3F3F3F"/>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2400"/>
              <a:buNone/>
            </a:pPr>
            <a:r>
              <a:rPr lang="en-US" sz="2400"/>
              <a:t>Final Project Data: BurgundySip.csv</a:t>
            </a:r>
            <a:endParaRPr b="0" sz="2300"/>
          </a:p>
        </p:txBody>
      </p:sp>
      <p:sp>
        <p:nvSpPr>
          <p:cNvPr id="100" name="Google Shape;100;p2"/>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1916887" y="1286332"/>
            <a:ext cx="5056500" cy="1574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lang="en-US" sz="3200"/>
              <a:t>DATA-DRIVEN PRICING STRATEGY FOR BURGUNDYSIP</a:t>
            </a:r>
            <a:endParaRPr sz="3200"/>
          </a:p>
        </p:txBody>
      </p:sp>
      <p:sp>
        <p:nvSpPr>
          <p:cNvPr id="107" name="Google Shape;107;p3"/>
          <p:cNvSpPr/>
          <p:nvPr/>
        </p:nvSpPr>
        <p:spPr>
          <a:xfrm>
            <a:off x="746678" y="3497987"/>
            <a:ext cx="6116320" cy="2752090"/>
          </a:xfrm>
          <a:custGeom>
            <a:rect b="b" l="l" r="r" t="t"/>
            <a:pathLst>
              <a:path extrusionOk="0" h="6880225" w="6116320">
                <a:moveTo>
                  <a:pt x="0" y="0"/>
                </a:moveTo>
                <a:lnTo>
                  <a:pt x="6116320" y="0"/>
                </a:lnTo>
                <a:lnTo>
                  <a:pt x="6116320" y="6880225"/>
                </a:lnTo>
                <a:lnTo>
                  <a:pt x="2052320" y="6880225"/>
                </a:lnTo>
                <a:lnTo>
                  <a:pt x="0" y="0"/>
                </a:lnTo>
                <a:close/>
              </a:path>
            </a:pathLst>
          </a:cu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000"/>
              <a:buFont typeface="Arial"/>
              <a:buChar char="•"/>
            </a:pPr>
            <a:r>
              <a:rPr b="1" i="0" lang="en-US" sz="2000" u="sng" cap="none" strike="noStrike">
                <a:solidFill>
                  <a:schemeClr val="lt1"/>
                </a:solidFill>
                <a:latin typeface="Arial"/>
                <a:ea typeface="Arial"/>
                <a:cs typeface="Arial"/>
                <a:sym typeface="Arial"/>
              </a:rPr>
              <a:t>BurgundySip</a:t>
            </a:r>
            <a:r>
              <a:rPr b="0" i="0" lang="en-US" sz="2000" u="none" cap="none" strike="noStrike">
                <a:solidFill>
                  <a:schemeClr val="lt1"/>
                </a:solidFill>
                <a:latin typeface="Arial"/>
                <a:ea typeface="Arial"/>
                <a:cs typeface="Arial"/>
                <a:sym typeface="Arial"/>
              </a:rPr>
              <a:t>, a renowned wine cellar/store, seeks to enhance its pricing strategy.</a:t>
            </a:r>
            <a:endParaRPr/>
          </a:p>
          <a:p>
            <a:pPr indent="-228600" lvl="0" marL="228600" marR="0" rtl="0" algn="l">
              <a:lnSpc>
                <a:spcPct val="90000"/>
              </a:lnSpc>
              <a:spcBef>
                <a:spcPts val="120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Our team is conducting a data-driven pilot study to uncover hidden patterns and trends within the wine dataset.</a:t>
            </a:r>
            <a:endParaRPr/>
          </a:p>
          <a:p>
            <a:pPr indent="-228600" lvl="0" marL="228600" marR="0" rtl="0" algn="l">
              <a:lnSpc>
                <a:spcPct val="90000"/>
              </a:lnSpc>
              <a:spcBef>
                <a:spcPts val="120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By leveraging data analytics, we aim to optimize wine pricing, improve profitability, and enhance customer satisfaction.</a:t>
            </a:r>
            <a:endParaRPr/>
          </a:p>
        </p:txBody>
      </p:sp>
      <p:sp>
        <p:nvSpPr>
          <p:cNvPr id="108" name="Google Shape;108;p3"/>
          <p:cNvSpPr txBox="1"/>
          <p:nvPr/>
        </p:nvSpPr>
        <p:spPr>
          <a:xfrm>
            <a:off x="1826149" y="702825"/>
            <a:ext cx="5056500" cy="58350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lt1"/>
              </a:buClr>
              <a:buSzPct val="100000"/>
              <a:buFont typeface="Arial"/>
              <a:buNone/>
            </a:pPr>
            <a:r>
              <a:rPr b="0" i="0" lang="en-US" sz="2400" u="none" cap="none" strike="noStrike">
                <a:solidFill>
                  <a:schemeClr val="lt1"/>
                </a:solidFill>
                <a:latin typeface="Arial"/>
                <a:ea typeface="Arial"/>
                <a:cs typeface="Arial"/>
                <a:sym typeface="Arial"/>
              </a:rPr>
              <a:t>PROJECT OVERVIEW AND GOALS</a:t>
            </a:r>
            <a:endParaRPr b="0" i="0" sz="6000" u="none" cap="none" strike="noStrike">
              <a:solidFill>
                <a:schemeClr val="lt1"/>
              </a:solidFill>
              <a:latin typeface="Arial"/>
              <a:ea typeface="Arial"/>
              <a:cs typeface="Arial"/>
              <a:sym typeface="Arial"/>
            </a:endParaRPr>
          </a:p>
        </p:txBody>
      </p:sp>
      <p:pic>
        <p:nvPicPr>
          <p:cNvPr id="109" name="Google Shape;109;p3"/>
          <p:cNvPicPr preferRelativeResize="0"/>
          <p:nvPr>
            <p:ph idx="2" type="pic"/>
          </p:nvPr>
        </p:nvPicPr>
        <p:blipFill rotWithShape="1">
          <a:blip r:embed="rId3">
            <a:alphaModFix/>
          </a:blip>
          <a:srcRect b="7382" l="0" r="0" t="7373"/>
          <a:stretch/>
        </p:blipFill>
        <p:spPr>
          <a:xfrm>
            <a:off x="7452450" y="-5075"/>
            <a:ext cx="5373800" cy="68681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f25cda3943_2_212"/>
          <p:cNvSpPr txBox="1"/>
          <p:nvPr>
            <p:ph idx="12" type="sldNum"/>
          </p:nvPr>
        </p:nvSpPr>
        <p:spPr>
          <a:xfrm>
            <a:off x="914400" y="6246254"/>
            <a:ext cx="631200" cy="296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6" name="Google Shape;116;g2f25cda3943_2_212"/>
          <p:cNvSpPr txBox="1"/>
          <p:nvPr>
            <p:ph type="title"/>
          </p:nvPr>
        </p:nvSpPr>
        <p:spPr>
          <a:xfrm>
            <a:off x="306550" y="315550"/>
            <a:ext cx="3898200" cy="68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Analytical objectives</a:t>
            </a:r>
            <a:endParaRPr/>
          </a:p>
        </p:txBody>
      </p:sp>
      <p:sp>
        <p:nvSpPr>
          <p:cNvPr id="117" name="Google Shape;117;g2f25cda3943_2_212"/>
          <p:cNvSpPr txBox="1"/>
          <p:nvPr>
            <p:ph idx="1" type="body"/>
          </p:nvPr>
        </p:nvSpPr>
        <p:spPr>
          <a:xfrm>
            <a:off x="399050" y="1346500"/>
            <a:ext cx="4096200" cy="4829700"/>
          </a:xfrm>
          <a:prstGeom prst="rect">
            <a:avLst/>
          </a:prstGeom>
        </p:spPr>
        <p:txBody>
          <a:bodyPr anchorCtr="0" anchor="t" bIns="45700" lIns="91425" spcFirstLastPara="1" rIns="91425" wrap="square" tIns="45700">
            <a:normAutofit fontScale="77500" lnSpcReduction="10000"/>
          </a:bodyPr>
          <a:lstStyle/>
          <a:p>
            <a:pPr indent="0" lvl="0" marL="0" rtl="0" algn="l">
              <a:spcBef>
                <a:spcPts val="0"/>
              </a:spcBef>
              <a:spcAft>
                <a:spcPts val="0"/>
              </a:spcAft>
              <a:buNone/>
            </a:pPr>
            <a:r>
              <a:rPr b="1" lang="en-US" sz="2285"/>
              <a:t>Descriptive (statistical) questions. </a:t>
            </a:r>
            <a:endParaRPr/>
          </a:p>
          <a:p>
            <a:pPr indent="-327025" lvl="0" marL="457200" rtl="0" algn="l">
              <a:lnSpc>
                <a:spcPct val="115000"/>
              </a:lnSpc>
              <a:spcBef>
                <a:spcPts val="1200"/>
              </a:spcBef>
              <a:spcAft>
                <a:spcPts val="0"/>
              </a:spcAft>
              <a:buSzPct val="100000"/>
              <a:buAutoNum type="arabicPeriod"/>
            </a:pPr>
            <a:r>
              <a:rPr lang="en-US"/>
              <a:t>How does the residual sugar level influence the average rating of wine across different production areas?</a:t>
            </a:r>
            <a:endParaRPr/>
          </a:p>
          <a:p>
            <a:pPr indent="-327025" lvl="0" marL="457200" rtl="0" algn="l">
              <a:lnSpc>
                <a:spcPct val="115000"/>
              </a:lnSpc>
              <a:spcBef>
                <a:spcPts val="0"/>
              </a:spcBef>
              <a:spcAft>
                <a:spcPts val="0"/>
              </a:spcAft>
              <a:buSzPct val="100000"/>
              <a:buAutoNum type="arabicPeriod"/>
            </a:pPr>
            <a:r>
              <a:rPr lang="en-US"/>
              <a:t>Which wine variety has the highest average price, and how does this relate to the average rating within each variety?</a:t>
            </a:r>
            <a:endParaRPr/>
          </a:p>
          <a:p>
            <a:pPr indent="-327025" lvl="0" marL="457200" rtl="0" algn="l">
              <a:lnSpc>
                <a:spcPct val="115000"/>
              </a:lnSpc>
              <a:spcBef>
                <a:spcPts val="0"/>
              </a:spcBef>
              <a:spcAft>
                <a:spcPts val="0"/>
              </a:spcAft>
              <a:buSzPct val="100000"/>
              <a:buAutoNum type="arabicPeriod"/>
            </a:pPr>
            <a:r>
              <a:rPr lang="en-US"/>
              <a:t>Is there a significant difference in average price based on the age of the wine across different wine varieties?</a:t>
            </a:r>
            <a:endParaRPr/>
          </a:p>
          <a:p>
            <a:pPr indent="-327025" lvl="0" marL="457200" rtl="0" algn="l">
              <a:lnSpc>
                <a:spcPct val="115000"/>
              </a:lnSpc>
              <a:spcBef>
                <a:spcPts val="0"/>
              </a:spcBef>
              <a:spcAft>
                <a:spcPts val="0"/>
              </a:spcAft>
              <a:buSzPct val="100000"/>
              <a:buAutoNum type="arabicPeriod"/>
            </a:pPr>
            <a:r>
              <a:rPr lang="en-US"/>
              <a:t>How do the average price and average age of wines differ among North-Spain, South-Spain, and East-Spain production areas?</a:t>
            </a:r>
            <a:endParaRPr/>
          </a:p>
          <a:p>
            <a:pPr indent="-327025" lvl="0" marL="457200" rtl="0" algn="l">
              <a:lnSpc>
                <a:spcPct val="115000"/>
              </a:lnSpc>
              <a:spcBef>
                <a:spcPts val="0"/>
              </a:spcBef>
              <a:spcAft>
                <a:spcPts val="0"/>
              </a:spcAft>
              <a:buSzPct val="100000"/>
              <a:buAutoNum type="arabicPeriod"/>
            </a:pPr>
            <a:r>
              <a:rPr lang="en-US"/>
              <a:t>What is the relationship between the average total ratings and the average price of wines for each wine variety?</a:t>
            </a:r>
            <a:endParaRPr/>
          </a:p>
        </p:txBody>
      </p:sp>
      <p:sp>
        <p:nvSpPr>
          <p:cNvPr id="118" name="Google Shape;118;g2f25cda3943_2_212"/>
          <p:cNvSpPr txBox="1"/>
          <p:nvPr>
            <p:ph idx="1" type="body"/>
          </p:nvPr>
        </p:nvSpPr>
        <p:spPr>
          <a:xfrm>
            <a:off x="4864850" y="619725"/>
            <a:ext cx="4374300" cy="2884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sz="1550"/>
              <a:t>Predictive Objectives</a:t>
            </a:r>
            <a:endParaRPr b="1" sz="1550"/>
          </a:p>
          <a:p>
            <a:pPr indent="-336550" lvl="0" marL="457200" rtl="0" algn="l">
              <a:spcBef>
                <a:spcPts val="1200"/>
              </a:spcBef>
              <a:spcAft>
                <a:spcPts val="0"/>
              </a:spcAft>
              <a:buSzPts val="1700"/>
              <a:buAutoNum type="arabicPeriod"/>
            </a:pPr>
            <a:r>
              <a:rPr lang="en-US" sz="1700"/>
              <a:t>How accurately can the price of a wine be predicted using its rating, age, residual sugar level, and alcohol content across different wine varieties?</a:t>
            </a:r>
            <a:endParaRPr sz="1700"/>
          </a:p>
          <a:p>
            <a:pPr indent="-336550" lvl="0" marL="457200" rtl="0" algn="l">
              <a:spcBef>
                <a:spcPts val="0"/>
              </a:spcBef>
              <a:spcAft>
                <a:spcPts val="0"/>
              </a:spcAft>
              <a:buSzPts val="1700"/>
              <a:buAutoNum type="arabicPeriod"/>
            </a:pPr>
            <a:r>
              <a:rPr lang="en-US" sz="1700"/>
              <a:t>To what extent do residual sugar level, age and alcoholic strength predict the overall rating of wines from different production areas?</a:t>
            </a:r>
            <a:endParaRPr b="1" sz="2585"/>
          </a:p>
        </p:txBody>
      </p:sp>
      <p:sp>
        <p:nvSpPr>
          <p:cNvPr id="119" name="Google Shape;119;g2f25cda3943_2_212"/>
          <p:cNvSpPr txBox="1"/>
          <p:nvPr>
            <p:ph idx="1" type="body"/>
          </p:nvPr>
        </p:nvSpPr>
        <p:spPr>
          <a:xfrm>
            <a:off x="5010200" y="3212200"/>
            <a:ext cx="4096200" cy="2964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sz="1550"/>
              <a:t>Cluster-based learning objectives.</a:t>
            </a:r>
            <a:endParaRPr b="1" sz="1550"/>
          </a:p>
          <a:p>
            <a:pPr indent="-336550" lvl="0" marL="457200" rtl="0" algn="l">
              <a:spcBef>
                <a:spcPts val="1200"/>
              </a:spcBef>
              <a:spcAft>
                <a:spcPts val="0"/>
              </a:spcAft>
              <a:buSzPts val="1700"/>
              <a:buAutoNum type="arabicPeriod"/>
            </a:pPr>
            <a:r>
              <a:rPr lang="en-US" sz="1700"/>
              <a:t>How accurately can the price of a wine be predicted using its rating, age, residual sugar level, and alcohol content across different wine varieties?</a:t>
            </a:r>
            <a:endParaRPr sz="1700"/>
          </a:p>
          <a:p>
            <a:pPr indent="-336550" lvl="0" marL="457200" rtl="0" algn="l">
              <a:spcBef>
                <a:spcPts val="0"/>
              </a:spcBef>
              <a:spcAft>
                <a:spcPts val="0"/>
              </a:spcAft>
              <a:buSzPts val="1700"/>
              <a:buAutoNum type="arabicPeriod"/>
            </a:pPr>
            <a:r>
              <a:rPr lang="en-US" sz="1700"/>
              <a:t>To what extent do residual sugar level, age and alcoholic strength predict the overall rating of wines from different production areas?</a:t>
            </a:r>
            <a:endParaRPr b="1" sz="258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5981825" y="969899"/>
            <a:ext cx="5871900" cy="20319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t>DATA ANALYSIS PROCESS OVERVIEW</a:t>
            </a:r>
            <a:endParaRPr/>
          </a:p>
        </p:txBody>
      </p:sp>
      <p:pic>
        <p:nvPicPr>
          <p:cNvPr id="126" name="Google Shape;126;p4"/>
          <p:cNvPicPr preferRelativeResize="0"/>
          <p:nvPr>
            <p:ph idx="2" type="pic"/>
          </p:nvPr>
        </p:nvPicPr>
        <p:blipFill rotWithShape="1">
          <a:blip r:embed="rId3">
            <a:alphaModFix/>
          </a:blip>
          <a:srcRect b="0" l="16666" r="16666" t="0"/>
          <a:stretch/>
        </p:blipFill>
        <p:spPr>
          <a:xfrm>
            <a:off x="0" y="-10160"/>
            <a:ext cx="6096000" cy="6858002"/>
          </a:xfrm>
          <a:prstGeom prst="rect">
            <a:avLst/>
          </a:prstGeom>
          <a:noFill/>
          <a:ln>
            <a:noFill/>
          </a:ln>
        </p:spPr>
      </p:pic>
      <p:grpSp>
        <p:nvGrpSpPr>
          <p:cNvPr id="127" name="Google Shape;127;p4"/>
          <p:cNvGrpSpPr/>
          <p:nvPr/>
        </p:nvGrpSpPr>
        <p:grpSpPr>
          <a:xfrm>
            <a:off x="6462202" y="3445013"/>
            <a:ext cx="4805361" cy="2389186"/>
            <a:chOff x="0" y="0"/>
            <a:chExt cx="4805361" cy="2389186"/>
          </a:xfrm>
        </p:grpSpPr>
        <p:sp>
          <p:nvSpPr>
            <p:cNvPr id="128" name="Google Shape;128;p4"/>
            <p:cNvSpPr/>
            <p:nvPr/>
          </p:nvSpPr>
          <p:spPr>
            <a:xfrm>
              <a:off x="0" y="0"/>
              <a:ext cx="4084557" cy="716756"/>
            </a:xfrm>
            <a:prstGeom prst="roundRect">
              <a:avLst>
                <a:gd fmla="val 10000" name="adj"/>
              </a:avLst>
            </a:prstGeom>
            <a:solidFill>
              <a:schemeClr val="lt2"/>
            </a:solidFill>
            <a:ln cap="flat" cmpd="sng" w="12700">
              <a:solidFill>
                <a:srgbClr val="6666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txBox="1"/>
            <p:nvPr/>
          </p:nvSpPr>
          <p:spPr>
            <a:xfrm>
              <a:off x="20998" y="20987"/>
              <a:ext cx="3597600" cy="67470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Data Understanding</a:t>
              </a:r>
              <a:endParaRPr b="0" i="0" sz="2700" u="none" cap="none" strike="noStrike">
                <a:solidFill>
                  <a:schemeClr val="dk1"/>
                </a:solidFill>
                <a:latin typeface="Arial"/>
                <a:ea typeface="Arial"/>
                <a:cs typeface="Arial"/>
                <a:sym typeface="Arial"/>
              </a:endParaRPr>
            </a:p>
          </p:txBody>
        </p:sp>
        <p:sp>
          <p:nvSpPr>
            <p:cNvPr id="130" name="Google Shape;130;p4"/>
            <p:cNvSpPr/>
            <p:nvPr/>
          </p:nvSpPr>
          <p:spPr>
            <a:xfrm>
              <a:off x="360402" y="836215"/>
              <a:ext cx="4084557" cy="716756"/>
            </a:xfrm>
            <a:prstGeom prst="roundRect">
              <a:avLst>
                <a:gd fmla="val 10000" name="adj"/>
              </a:avLst>
            </a:prstGeom>
            <a:solidFill>
              <a:srgbClr val="B7B7B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txBox="1"/>
            <p:nvPr/>
          </p:nvSpPr>
          <p:spPr>
            <a:xfrm>
              <a:off x="381395" y="857208"/>
              <a:ext cx="3216278" cy="67477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Data Process </a:t>
              </a:r>
              <a:endParaRPr b="0" i="0" sz="2700" u="none" cap="none" strike="noStrike">
                <a:solidFill>
                  <a:schemeClr val="dk1"/>
                </a:solidFill>
                <a:latin typeface="Arial"/>
                <a:ea typeface="Arial"/>
                <a:cs typeface="Arial"/>
                <a:sym typeface="Arial"/>
              </a:endParaRPr>
            </a:p>
          </p:txBody>
        </p:sp>
        <p:sp>
          <p:nvSpPr>
            <p:cNvPr id="132" name="Google Shape;132;p4"/>
            <p:cNvSpPr/>
            <p:nvPr/>
          </p:nvSpPr>
          <p:spPr>
            <a:xfrm>
              <a:off x="720804" y="1672430"/>
              <a:ext cx="4084557" cy="716756"/>
            </a:xfrm>
            <a:prstGeom prst="roundRect">
              <a:avLst>
                <a:gd fmla="val 10000" name="adj"/>
              </a:avLst>
            </a:prstGeom>
            <a:solidFill>
              <a:srgbClr val="66666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txBox="1"/>
            <p:nvPr/>
          </p:nvSpPr>
          <p:spPr>
            <a:xfrm>
              <a:off x="741797" y="1693423"/>
              <a:ext cx="3216278" cy="67477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Arial"/>
                <a:buNone/>
              </a:pPr>
              <a:r>
                <a:rPr b="1" i="0" lang="en-US" sz="2700" u="none" cap="none" strike="noStrike">
                  <a:solidFill>
                    <a:schemeClr val="dk1"/>
                  </a:solidFill>
                  <a:latin typeface="Arial"/>
                  <a:ea typeface="Arial"/>
                  <a:cs typeface="Arial"/>
                  <a:sym typeface="Arial"/>
                </a:rPr>
                <a:t>Data </a:t>
              </a:r>
              <a:r>
                <a:rPr b="1" lang="en-US" sz="2700">
                  <a:solidFill>
                    <a:schemeClr val="dk1"/>
                  </a:solidFill>
                </a:rPr>
                <a:t>A</a:t>
              </a:r>
              <a:r>
                <a:rPr b="1" i="0" lang="en-US" sz="2700" u="none" cap="none" strike="noStrike">
                  <a:solidFill>
                    <a:schemeClr val="dk1"/>
                  </a:solidFill>
                  <a:latin typeface="Arial"/>
                  <a:ea typeface="Arial"/>
                  <a:cs typeface="Arial"/>
                  <a:sym typeface="Arial"/>
                </a:rPr>
                <a:t>nalysis</a:t>
              </a:r>
              <a:endParaRPr b="0" i="0" sz="2700" u="none" cap="none" strike="noStrike">
                <a:solidFill>
                  <a:schemeClr val="dk1"/>
                </a:solidFill>
                <a:latin typeface="Arial"/>
                <a:ea typeface="Arial"/>
                <a:cs typeface="Arial"/>
                <a:sym typeface="Arial"/>
              </a:endParaRPr>
            </a:p>
          </p:txBody>
        </p:sp>
        <p:sp>
          <p:nvSpPr>
            <p:cNvPr id="134" name="Google Shape;134;p4"/>
            <p:cNvSpPr/>
            <p:nvPr/>
          </p:nvSpPr>
          <p:spPr>
            <a:xfrm>
              <a:off x="3618666" y="543540"/>
              <a:ext cx="465891" cy="465891"/>
            </a:xfrm>
            <a:prstGeom prst="downArrow">
              <a:avLst>
                <a:gd fmla="val 55000" name="adj1"/>
                <a:gd fmla="val 45000" name="adj2"/>
              </a:avLst>
            </a:prstGeom>
            <a:solidFill>
              <a:srgbClr val="F5F5F3">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nvSpPr>
          <p:spPr>
            <a:xfrm>
              <a:off x="3723491" y="543540"/>
              <a:ext cx="256241" cy="350583"/>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36" name="Google Shape;136;p4"/>
            <p:cNvSpPr/>
            <p:nvPr/>
          </p:nvSpPr>
          <p:spPr>
            <a:xfrm>
              <a:off x="3979068" y="1374977"/>
              <a:ext cx="465891" cy="465891"/>
            </a:xfrm>
            <a:prstGeom prst="downArrow">
              <a:avLst>
                <a:gd fmla="val 55000" name="adj1"/>
                <a:gd fmla="val 45000" name="adj2"/>
              </a:avLst>
            </a:prstGeom>
            <a:solidFill>
              <a:srgbClr val="F5F5F3">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txBox="1"/>
            <p:nvPr/>
          </p:nvSpPr>
          <p:spPr>
            <a:xfrm>
              <a:off x="4083893" y="1374977"/>
              <a:ext cx="256241" cy="350583"/>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264739" y="-95662"/>
            <a:ext cx="7273637" cy="16465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DATA ANALYSIS PROCESS MAP</a:t>
            </a:r>
            <a:endParaRPr sz="3200"/>
          </a:p>
        </p:txBody>
      </p:sp>
      <p:sp>
        <p:nvSpPr>
          <p:cNvPr id="144" name="Google Shape;144;p5"/>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45" name="Google Shape;145;p5"/>
          <p:cNvPicPr preferRelativeResize="0"/>
          <p:nvPr/>
        </p:nvPicPr>
        <p:blipFill>
          <a:blip r:embed="rId3">
            <a:alphaModFix/>
          </a:blip>
          <a:stretch>
            <a:fillRect/>
          </a:stretch>
        </p:blipFill>
        <p:spPr>
          <a:xfrm>
            <a:off x="389690" y="1174768"/>
            <a:ext cx="9010650" cy="47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0" y="364975"/>
            <a:ext cx="3792300" cy="1646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sz="3200"/>
              <a:t>DATA </a:t>
            </a:r>
            <a:r>
              <a:rPr lang="en-US" sz="2400"/>
              <a:t>UNDERSTANDING</a:t>
            </a:r>
            <a:r>
              <a:rPr lang="en-US" sz="3200"/>
              <a:t> </a:t>
            </a:r>
            <a:endParaRPr/>
          </a:p>
        </p:txBody>
      </p:sp>
      <p:sp>
        <p:nvSpPr>
          <p:cNvPr id="152" name="Google Shape;152;p6"/>
          <p:cNvSpPr txBox="1"/>
          <p:nvPr>
            <p:ph idx="1" type="body"/>
          </p:nvPr>
        </p:nvSpPr>
        <p:spPr>
          <a:xfrm>
            <a:off x="399075" y="2011350"/>
            <a:ext cx="2893800" cy="42348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None/>
            </a:pPr>
            <a:r>
              <a:rPr b="1" lang="en-US"/>
              <a:t>Data understanding </a:t>
            </a:r>
            <a:r>
              <a:rPr lang="en-US"/>
              <a:t>is the initial phase of the data analysis process. It involves familiarizing oneself with the data, its structure, and its characteristics. This includes:</a:t>
            </a:r>
            <a:endParaRPr/>
          </a:p>
          <a:p>
            <a:pPr indent="-209550" lvl="0" marL="228600" rtl="0" algn="l">
              <a:lnSpc>
                <a:spcPct val="90000"/>
              </a:lnSpc>
              <a:spcBef>
                <a:spcPts val="1200"/>
              </a:spcBef>
              <a:spcAft>
                <a:spcPts val="0"/>
              </a:spcAft>
              <a:buClr>
                <a:schemeClr val="dk1"/>
              </a:buClr>
              <a:buSzPct val="100000"/>
              <a:buFont typeface="Arial"/>
              <a:buChar char="•"/>
            </a:pPr>
            <a:r>
              <a:rPr b="1" lang="en-US"/>
              <a:t>Data exploration:</a:t>
            </a:r>
            <a:r>
              <a:rPr lang="en-US"/>
              <a:t> Examining the data to understand its basic structure and identifying potential issues.</a:t>
            </a:r>
            <a:endParaRPr/>
          </a:p>
          <a:p>
            <a:pPr indent="-209550" lvl="0" marL="228600" rtl="0" algn="l">
              <a:lnSpc>
                <a:spcPct val="90000"/>
              </a:lnSpc>
              <a:spcBef>
                <a:spcPts val="1200"/>
              </a:spcBef>
              <a:spcAft>
                <a:spcPts val="0"/>
              </a:spcAft>
              <a:buClr>
                <a:schemeClr val="dk1"/>
              </a:buClr>
              <a:buSzPct val="100000"/>
              <a:buFont typeface="Arial"/>
              <a:buChar char="•"/>
            </a:pPr>
            <a:r>
              <a:rPr b="1" lang="en-US"/>
              <a:t>Research</a:t>
            </a:r>
            <a:r>
              <a:rPr lang="en-US"/>
              <a:t>: Gathering domain knowledge about the data to understand its context and meaning.</a:t>
            </a:r>
            <a:endParaRPr/>
          </a:p>
          <a:p>
            <a:pPr indent="-101600" lvl="0" marL="228600" rtl="0" algn="l">
              <a:lnSpc>
                <a:spcPct val="90000"/>
              </a:lnSpc>
              <a:spcBef>
                <a:spcPts val="1200"/>
              </a:spcBef>
              <a:spcAft>
                <a:spcPts val="0"/>
              </a:spcAft>
              <a:buClr>
                <a:schemeClr val="dk1"/>
              </a:buClr>
              <a:buSzPct val="100000"/>
              <a:buFont typeface="Arial"/>
              <a:buNone/>
            </a:pPr>
            <a:r>
              <a:t/>
            </a:r>
            <a:endParaRPr sz="2000" cap="none"/>
          </a:p>
        </p:txBody>
      </p:sp>
      <p:sp>
        <p:nvSpPr>
          <p:cNvPr id="153" name="Google Shape;153;p6"/>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4" name="Google Shape;154;p6"/>
          <p:cNvSpPr txBox="1"/>
          <p:nvPr>
            <p:ph type="title"/>
          </p:nvPr>
        </p:nvSpPr>
        <p:spPr>
          <a:xfrm>
            <a:off x="3792300" y="245875"/>
            <a:ext cx="2746800" cy="1884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DATA PROCESS</a:t>
            </a:r>
            <a:endParaRPr sz="3200"/>
          </a:p>
        </p:txBody>
      </p:sp>
      <p:sp>
        <p:nvSpPr>
          <p:cNvPr id="155" name="Google Shape;155;p6"/>
          <p:cNvSpPr txBox="1"/>
          <p:nvPr>
            <p:ph idx="1" type="body"/>
          </p:nvPr>
        </p:nvSpPr>
        <p:spPr>
          <a:xfrm>
            <a:off x="3792300" y="2011375"/>
            <a:ext cx="2839200" cy="41517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None/>
            </a:pPr>
            <a:r>
              <a:rPr b="1" lang="en-US"/>
              <a:t>Data process </a:t>
            </a:r>
            <a:r>
              <a:rPr lang="en-US"/>
              <a:t>refers to the activities undertaken to transform raw data into a suitable format for analysis. This includes:</a:t>
            </a:r>
            <a:endParaRPr/>
          </a:p>
          <a:p>
            <a:pPr indent="-200025" lvl="0" marL="228600" rtl="0" algn="l">
              <a:lnSpc>
                <a:spcPct val="90000"/>
              </a:lnSpc>
              <a:spcBef>
                <a:spcPts val="1200"/>
              </a:spcBef>
              <a:spcAft>
                <a:spcPts val="0"/>
              </a:spcAft>
              <a:buClr>
                <a:schemeClr val="dk1"/>
              </a:buClr>
              <a:buSzPct val="100000"/>
              <a:buFont typeface="Arial"/>
              <a:buChar char="•"/>
            </a:pPr>
            <a:r>
              <a:rPr b="1" lang="en-US"/>
              <a:t>Data cleaning:</a:t>
            </a:r>
            <a:r>
              <a:rPr lang="en-US"/>
              <a:t> Handling duplicate values, missing and outliers</a:t>
            </a:r>
            <a:endParaRPr/>
          </a:p>
          <a:p>
            <a:pPr indent="-200025" lvl="0" marL="228600" rtl="0" algn="l">
              <a:lnSpc>
                <a:spcPct val="90000"/>
              </a:lnSpc>
              <a:spcBef>
                <a:spcPts val="1200"/>
              </a:spcBef>
              <a:spcAft>
                <a:spcPts val="0"/>
              </a:spcAft>
              <a:buClr>
                <a:schemeClr val="dk1"/>
              </a:buClr>
              <a:buSzPct val="100000"/>
              <a:buFont typeface="Arial"/>
              <a:buChar char="•"/>
            </a:pPr>
            <a:r>
              <a:rPr b="1" lang="en-US"/>
              <a:t>Data transformation</a:t>
            </a:r>
            <a:r>
              <a:rPr lang="en-US"/>
              <a:t>: Converting data into appropriate formats or creating new variables.</a:t>
            </a:r>
            <a:endParaRPr/>
          </a:p>
          <a:p>
            <a:pPr indent="-200025" lvl="0" marL="228600" rtl="0" algn="l">
              <a:lnSpc>
                <a:spcPct val="90000"/>
              </a:lnSpc>
              <a:spcBef>
                <a:spcPts val="1200"/>
              </a:spcBef>
              <a:spcAft>
                <a:spcPts val="0"/>
              </a:spcAft>
              <a:buClr>
                <a:schemeClr val="dk1"/>
              </a:buClr>
              <a:buSzPct val="100000"/>
              <a:buFont typeface="Arial"/>
              <a:buChar char="•"/>
            </a:pPr>
            <a:r>
              <a:rPr b="1" lang="en-US"/>
              <a:t>Data reduction</a:t>
            </a:r>
            <a:r>
              <a:rPr lang="en-US"/>
              <a:t>: Selecting relevant data for analysis.</a:t>
            </a:r>
            <a:endParaRPr/>
          </a:p>
          <a:p>
            <a:pPr indent="-101600" lvl="0" marL="228600" rtl="0" algn="l">
              <a:lnSpc>
                <a:spcPct val="90000"/>
              </a:lnSpc>
              <a:spcBef>
                <a:spcPts val="1200"/>
              </a:spcBef>
              <a:spcAft>
                <a:spcPts val="0"/>
              </a:spcAft>
              <a:buClr>
                <a:schemeClr val="dk1"/>
              </a:buClr>
              <a:buSzPct val="100000"/>
              <a:buFont typeface="Arial"/>
              <a:buNone/>
            </a:pPr>
            <a:r>
              <a:t/>
            </a:r>
            <a:endParaRPr/>
          </a:p>
          <a:p>
            <a:pPr indent="-101600" lvl="0" marL="228600" rtl="0" algn="l">
              <a:lnSpc>
                <a:spcPct val="90000"/>
              </a:lnSpc>
              <a:spcBef>
                <a:spcPts val="1200"/>
              </a:spcBef>
              <a:spcAft>
                <a:spcPts val="0"/>
              </a:spcAft>
              <a:buClr>
                <a:schemeClr val="dk1"/>
              </a:buClr>
              <a:buSzPct val="100000"/>
              <a:buFont typeface="Arial"/>
              <a:buNone/>
            </a:pPr>
            <a:r>
              <a:t/>
            </a:r>
            <a:endParaRPr/>
          </a:p>
          <a:p>
            <a:pPr indent="-101600" lvl="0" marL="228600" rtl="0" algn="l">
              <a:lnSpc>
                <a:spcPct val="90000"/>
              </a:lnSpc>
              <a:spcBef>
                <a:spcPts val="1200"/>
              </a:spcBef>
              <a:spcAft>
                <a:spcPts val="0"/>
              </a:spcAft>
              <a:buClr>
                <a:schemeClr val="dk1"/>
              </a:buClr>
              <a:buSzPct val="100000"/>
              <a:buFont typeface="Arial"/>
              <a:buNone/>
            </a:pPr>
            <a:r>
              <a:t/>
            </a:r>
            <a:endParaRPr sz="2000" cap="none"/>
          </a:p>
        </p:txBody>
      </p:sp>
      <p:sp>
        <p:nvSpPr>
          <p:cNvPr id="156" name="Google Shape;156;p6"/>
          <p:cNvSpPr txBox="1"/>
          <p:nvPr>
            <p:ph type="title"/>
          </p:nvPr>
        </p:nvSpPr>
        <p:spPr>
          <a:xfrm>
            <a:off x="7283400" y="365125"/>
            <a:ext cx="2191800" cy="1646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lang="en-US"/>
              <a:t>DATA ANALYSIS</a:t>
            </a:r>
            <a:endParaRPr sz="3200"/>
          </a:p>
        </p:txBody>
      </p:sp>
      <p:sp>
        <p:nvSpPr>
          <p:cNvPr id="157" name="Google Shape;157;p6"/>
          <p:cNvSpPr txBox="1"/>
          <p:nvPr>
            <p:ph idx="1" type="body"/>
          </p:nvPr>
        </p:nvSpPr>
        <p:spPr>
          <a:xfrm>
            <a:off x="7038525" y="1925575"/>
            <a:ext cx="2839200" cy="4323300"/>
          </a:xfrm>
          <a:prstGeom prst="rect">
            <a:avLst/>
          </a:prstGeom>
          <a:noFill/>
          <a:ln>
            <a:noFill/>
          </a:ln>
        </p:spPr>
        <p:txBody>
          <a:bodyPr anchorCtr="0" anchor="t" bIns="45700" lIns="91425" spcFirstLastPara="1" rIns="91425" wrap="square" tIns="45700">
            <a:normAutofit fontScale="77500" lnSpcReduction="20000"/>
          </a:bodyPr>
          <a:lstStyle/>
          <a:p>
            <a:pPr indent="-219075" lvl="0" marL="228600" rtl="0" algn="l">
              <a:lnSpc>
                <a:spcPct val="90000"/>
              </a:lnSpc>
              <a:spcBef>
                <a:spcPts val="0"/>
              </a:spcBef>
              <a:spcAft>
                <a:spcPts val="0"/>
              </a:spcAft>
              <a:buClr>
                <a:schemeClr val="dk1"/>
              </a:buClr>
              <a:buSzPct val="100000"/>
              <a:buFont typeface="Arial"/>
              <a:buChar char="•"/>
            </a:pPr>
            <a:r>
              <a:rPr b="1" lang="en-US"/>
              <a:t>Data analysis </a:t>
            </a:r>
            <a:r>
              <a:rPr lang="en-US"/>
              <a:t>is the process of inspecting, cleaning, transforming, and modeling data to discover useful information, draw conclusions, and support decision-making. This involves</a:t>
            </a:r>
            <a:endParaRPr/>
          </a:p>
          <a:p>
            <a:pPr indent="-219075" lvl="0" marL="228600" rtl="0" algn="l">
              <a:lnSpc>
                <a:spcPct val="90000"/>
              </a:lnSpc>
              <a:spcBef>
                <a:spcPts val="1200"/>
              </a:spcBef>
              <a:spcAft>
                <a:spcPts val="0"/>
              </a:spcAft>
              <a:buClr>
                <a:schemeClr val="dk1"/>
              </a:buClr>
              <a:buSzPct val="100000"/>
              <a:buFont typeface="Arial"/>
              <a:buChar char="•"/>
            </a:pPr>
            <a:r>
              <a:rPr b="1" lang="en-US" sz="2000" cap="none"/>
              <a:t>Predictive Analysis and Visualization: </a:t>
            </a:r>
            <a:r>
              <a:rPr lang="en-US" sz="2000" cap="none"/>
              <a:t>Uncovering patterns, trends, and relationships within the data.</a:t>
            </a:r>
            <a:endParaRPr/>
          </a:p>
          <a:p>
            <a:pPr indent="-219075" lvl="0" marL="228600" rtl="0" algn="l">
              <a:lnSpc>
                <a:spcPct val="90000"/>
              </a:lnSpc>
              <a:spcBef>
                <a:spcPts val="1200"/>
              </a:spcBef>
              <a:spcAft>
                <a:spcPts val="0"/>
              </a:spcAft>
              <a:buClr>
                <a:schemeClr val="dk1"/>
              </a:buClr>
              <a:buSzPct val="100000"/>
              <a:buFont typeface="Arial"/>
              <a:buChar char="•"/>
            </a:pPr>
            <a:r>
              <a:rPr b="1" lang="en-US" sz="2000" cap="none"/>
              <a:t>Descriptive Analysis and Visualization</a:t>
            </a:r>
            <a:r>
              <a:rPr lang="en-US" sz="2000" cap="none"/>
              <a:t>: Building models to predict future outcomes.</a:t>
            </a:r>
            <a:endParaRPr/>
          </a:p>
          <a:p>
            <a:pPr indent="-218598" lvl="0" marL="228600" rtl="0" algn="l">
              <a:lnSpc>
                <a:spcPct val="90000"/>
              </a:lnSpc>
              <a:spcBef>
                <a:spcPts val="1200"/>
              </a:spcBef>
              <a:spcAft>
                <a:spcPts val="0"/>
              </a:spcAft>
              <a:buClr>
                <a:schemeClr val="dk1"/>
              </a:buClr>
              <a:buSzPct val="100000"/>
              <a:buFont typeface="Arial"/>
              <a:buChar char="•"/>
            </a:pPr>
            <a:r>
              <a:rPr b="1" lang="en-US" sz="2100"/>
              <a:t>Cluster Analysis and Visualization: </a:t>
            </a:r>
            <a:r>
              <a:rPr lang="en-US" sz="2000"/>
              <a:t>Grouping similar data points together to identify underlying patterns and segments.</a:t>
            </a:r>
            <a:endParaRPr b="1"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9"/>
          <p:cNvSpPr txBox="1"/>
          <p:nvPr>
            <p:ph type="title"/>
          </p:nvPr>
        </p:nvSpPr>
        <p:spPr>
          <a:xfrm>
            <a:off x="6672740" y="664590"/>
            <a:ext cx="4896600" cy="1651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Arial"/>
              <a:buNone/>
            </a:pPr>
            <a:r>
              <a:rPr lang="en-US"/>
              <a:t>BURGUNDYSIP PROJECT</a:t>
            </a:r>
            <a:endParaRPr/>
          </a:p>
        </p:txBody>
      </p:sp>
      <p:grpSp>
        <p:nvGrpSpPr>
          <p:cNvPr id="164" name="Google Shape;164;p9"/>
          <p:cNvGrpSpPr/>
          <p:nvPr/>
        </p:nvGrpSpPr>
        <p:grpSpPr>
          <a:xfrm>
            <a:off x="6718365" y="3169238"/>
            <a:ext cx="4805361" cy="2389186"/>
            <a:chOff x="0" y="0"/>
            <a:chExt cx="4805361" cy="2389186"/>
          </a:xfrm>
        </p:grpSpPr>
        <p:sp>
          <p:nvSpPr>
            <p:cNvPr id="165" name="Google Shape;165;p9"/>
            <p:cNvSpPr/>
            <p:nvPr/>
          </p:nvSpPr>
          <p:spPr>
            <a:xfrm>
              <a:off x="0" y="0"/>
              <a:ext cx="4084557" cy="716756"/>
            </a:xfrm>
            <a:prstGeom prst="roundRect">
              <a:avLst>
                <a:gd fmla="val 10000" name="adj"/>
              </a:avLst>
            </a:prstGeom>
            <a:solidFill>
              <a:srgbClr val="26262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txBox="1"/>
            <p:nvPr/>
          </p:nvSpPr>
          <p:spPr>
            <a:xfrm>
              <a:off x="20985" y="20987"/>
              <a:ext cx="3504000" cy="67470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Arial"/>
                <a:buNone/>
              </a:pPr>
              <a:r>
                <a:rPr b="1" i="0" lang="en-US" sz="2700" u="none" cap="none" strike="noStrike">
                  <a:solidFill>
                    <a:schemeClr val="lt1"/>
                  </a:solidFill>
                  <a:latin typeface="Arial"/>
                  <a:ea typeface="Arial"/>
                  <a:cs typeface="Arial"/>
                  <a:sym typeface="Arial"/>
                </a:rPr>
                <a:t>Data Understanding</a:t>
              </a:r>
              <a:endParaRPr b="0" i="0" sz="2700" u="none" cap="none" strike="noStrike">
                <a:solidFill>
                  <a:schemeClr val="lt1"/>
                </a:solidFill>
                <a:latin typeface="Arial"/>
                <a:ea typeface="Arial"/>
                <a:cs typeface="Arial"/>
                <a:sym typeface="Arial"/>
              </a:endParaRPr>
            </a:p>
          </p:txBody>
        </p:sp>
        <p:sp>
          <p:nvSpPr>
            <p:cNvPr id="167" name="Google Shape;167;p9"/>
            <p:cNvSpPr/>
            <p:nvPr/>
          </p:nvSpPr>
          <p:spPr>
            <a:xfrm>
              <a:off x="360402" y="836215"/>
              <a:ext cx="4084557" cy="716756"/>
            </a:xfrm>
            <a:prstGeom prst="roundRect">
              <a:avLst>
                <a:gd fmla="val 10000" name="adj"/>
              </a:avLst>
            </a:prstGeom>
            <a:solidFill>
              <a:srgbClr val="99999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txBox="1"/>
            <p:nvPr/>
          </p:nvSpPr>
          <p:spPr>
            <a:xfrm>
              <a:off x="381395" y="857208"/>
              <a:ext cx="3216278" cy="67477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Arial"/>
                <a:buNone/>
              </a:pPr>
              <a:r>
                <a:rPr b="1" i="0" lang="en-US" sz="2700" u="none" cap="none" strike="noStrike">
                  <a:solidFill>
                    <a:schemeClr val="lt1"/>
                  </a:solidFill>
                  <a:latin typeface="Arial"/>
                  <a:ea typeface="Arial"/>
                  <a:cs typeface="Arial"/>
                  <a:sym typeface="Arial"/>
                </a:rPr>
                <a:t>Data Process </a:t>
              </a:r>
              <a:endParaRPr b="0" i="0" sz="2700" u="none" cap="none" strike="noStrike">
                <a:solidFill>
                  <a:schemeClr val="lt1"/>
                </a:solidFill>
                <a:latin typeface="Arial"/>
                <a:ea typeface="Arial"/>
                <a:cs typeface="Arial"/>
                <a:sym typeface="Arial"/>
              </a:endParaRPr>
            </a:p>
          </p:txBody>
        </p:sp>
        <p:sp>
          <p:nvSpPr>
            <p:cNvPr id="169" name="Google Shape;169;p9"/>
            <p:cNvSpPr/>
            <p:nvPr/>
          </p:nvSpPr>
          <p:spPr>
            <a:xfrm>
              <a:off x="720804" y="1672430"/>
              <a:ext cx="4084557" cy="716756"/>
            </a:xfrm>
            <a:prstGeom prst="roundRect">
              <a:avLst>
                <a:gd fmla="val 10000" name="adj"/>
              </a:avLst>
            </a:prstGeom>
            <a:solidFill>
              <a:srgbClr val="D9D9D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txBox="1"/>
            <p:nvPr/>
          </p:nvSpPr>
          <p:spPr>
            <a:xfrm>
              <a:off x="741797" y="1693423"/>
              <a:ext cx="3216278" cy="674770"/>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Arial"/>
                <a:buNone/>
              </a:pPr>
              <a:r>
                <a:rPr b="1" i="0" lang="en-US" sz="2700" u="none" cap="none" strike="noStrike">
                  <a:solidFill>
                    <a:schemeClr val="lt1"/>
                  </a:solidFill>
                  <a:latin typeface="Arial"/>
                  <a:ea typeface="Arial"/>
                  <a:cs typeface="Arial"/>
                  <a:sym typeface="Arial"/>
                </a:rPr>
                <a:t>Data analysis</a:t>
              </a:r>
              <a:endParaRPr b="0" i="0" sz="2700" u="none" cap="none" strike="noStrike">
                <a:solidFill>
                  <a:schemeClr val="lt1"/>
                </a:solidFill>
                <a:latin typeface="Arial"/>
                <a:ea typeface="Arial"/>
                <a:cs typeface="Arial"/>
                <a:sym typeface="Arial"/>
              </a:endParaRPr>
            </a:p>
          </p:txBody>
        </p:sp>
        <p:sp>
          <p:nvSpPr>
            <p:cNvPr id="171" name="Google Shape;171;p9"/>
            <p:cNvSpPr/>
            <p:nvPr/>
          </p:nvSpPr>
          <p:spPr>
            <a:xfrm>
              <a:off x="3618666" y="543540"/>
              <a:ext cx="465891" cy="465891"/>
            </a:xfrm>
            <a:prstGeom prst="downArrow">
              <a:avLst>
                <a:gd fmla="val 55000" name="adj1"/>
                <a:gd fmla="val 45000" name="adj2"/>
              </a:avLst>
            </a:prstGeom>
            <a:solidFill>
              <a:srgbClr val="262626">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txBox="1"/>
            <p:nvPr/>
          </p:nvSpPr>
          <p:spPr>
            <a:xfrm>
              <a:off x="3723491" y="543540"/>
              <a:ext cx="256241" cy="350583"/>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sp>
          <p:nvSpPr>
            <p:cNvPr id="173" name="Google Shape;173;p9"/>
            <p:cNvSpPr/>
            <p:nvPr/>
          </p:nvSpPr>
          <p:spPr>
            <a:xfrm>
              <a:off x="3979068" y="1374977"/>
              <a:ext cx="465891" cy="465891"/>
            </a:xfrm>
            <a:prstGeom prst="downArrow">
              <a:avLst>
                <a:gd fmla="val 55000" name="adj1"/>
                <a:gd fmla="val 45000" name="adj2"/>
              </a:avLst>
            </a:prstGeom>
            <a:solidFill>
              <a:srgbClr val="262626">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txBox="1"/>
            <p:nvPr/>
          </p:nvSpPr>
          <p:spPr>
            <a:xfrm>
              <a:off x="4083893" y="1374977"/>
              <a:ext cx="256241" cy="350583"/>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p:txBody>
        </p:sp>
      </p:grpSp>
      <p:pic>
        <p:nvPicPr>
          <p:cNvPr descr="A person looking at an open trunk&#10;&#10;Description automatically generated" id="175" name="Google Shape;175;p9"/>
          <p:cNvPicPr preferRelativeResize="0"/>
          <p:nvPr>
            <p:ph idx="2" type="pic"/>
          </p:nvPr>
        </p:nvPicPr>
        <p:blipFill rotWithShape="1">
          <a:blip r:embed="rId3">
            <a:alphaModFix/>
          </a:blip>
          <a:srcRect b="0" l="15940" r="15939" t="0"/>
          <a:stretch/>
        </p:blipFill>
        <p:spPr>
          <a:xfrm>
            <a:off x="0" y="0"/>
            <a:ext cx="6096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0"/>
          <p:cNvSpPr txBox="1"/>
          <p:nvPr>
            <p:ph type="title"/>
          </p:nvPr>
        </p:nvSpPr>
        <p:spPr>
          <a:xfrm>
            <a:off x="788893" y="315532"/>
            <a:ext cx="10363201" cy="16296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a:t>UNDERSTANDING OUR DATA - VARIABLE ANALYSIS</a:t>
            </a:r>
            <a:endParaRPr/>
          </a:p>
        </p:txBody>
      </p:sp>
      <p:sp>
        <p:nvSpPr>
          <p:cNvPr id="182" name="Google Shape;182;p10"/>
          <p:cNvSpPr txBox="1"/>
          <p:nvPr>
            <p:ph idx="1" type="body"/>
          </p:nvPr>
        </p:nvSpPr>
        <p:spPr>
          <a:xfrm>
            <a:off x="914399" y="2022250"/>
            <a:ext cx="4992709" cy="7657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a:t>Data Exploration:</a:t>
            </a:r>
            <a:r>
              <a:rPr lang="en-US"/>
              <a:t> Uncovering the landscape of our wine dataset.</a:t>
            </a:r>
            <a:endParaRPr/>
          </a:p>
        </p:txBody>
      </p:sp>
      <p:sp>
        <p:nvSpPr>
          <p:cNvPr id="183" name="Google Shape;183;p10"/>
          <p:cNvSpPr txBox="1"/>
          <p:nvPr>
            <p:ph idx="2" type="body"/>
          </p:nvPr>
        </p:nvSpPr>
        <p:spPr>
          <a:xfrm>
            <a:off x="6284891" y="2022249"/>
            <a:ext cx="4992709" cy="4224005"/>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000"/>
              <a:buChar char="•"/>
            </a:pPr>
            <a:r>
              <a:rPr b="1" lang="en-US"/>
              <a:t>Research and Contextualization:</a:t>
            </a:r>
            <a:r>
              <a:rPr lang="en-US"/>
              <a:t> Building a foundation for analysis.</a:t>
            </a:r>
            <a:endParaRPr/>
          </a:p>
          <a:p>
            <a:pPr indent="-228600" lvl="0" marL="228600" rtl="0" algn="l">
              <a:lnSpc>
                <a:spcPct val="90000"/>
              </a:lnSpc>
              <a:spcBef>
                <a:spcPts val="1200"/>
              </a:spcBef>
              <a:spcAft>
                <a:spcPts val="0"/>
              </a:spcAft>
              <a:buClr>
                <a:schemeClr val="dk1"/>
              </a:buClr>
              <a:buSzPts val="2000"/>
              <a:buChar char="•"/>
            </a:pPr>
            <a:r>
              <a:rPr b="1" lang="en-US"/>
              <a:t>Treating N.V.</a:t>
            </a:r>
            <a:endParaRPr/>
          </a:p>
          <a:p>
            <a:pPr indent="-228600" lvl="0" marL="228600" rtl="0" algn="l">
              <a:lnSpc>
                <a:spcPct val="90000"/>
              </a:lnSpc>
              <a:spcBef>
                <a:spcPts val="1200"/>
              </a:spcBef>
              <a:spcAft>
                <a:spcPts val="0"/>
              </a:spcAft>
              <a:buClr>
                <a:schemeClr val="dk1"/>
              </a:buClr>
              <a:buSzPts val="2000"/>
              <a:buChar char="•"/>
            </a:pPr>
            <a:r>
              <a:rPr lang="en-US"/>
              <a:t>Non-Vintage Wines (N.V.)</a:t>
            </a:r>
            <a:endParaRPr/>
          </a:p>
          <a:p>
            <a:pPr indent="0" lvl="0" marL="228600" rtl="0" algn="l">
              <a:lnSpc>
                <a:spcPct val="90000"/>
              </a:lnSpc>
              <a:spcBef>
                <a:spcPts val="1200"/>
              </a:spcBef>
              <a:spcAft>
                <a:spcPts val="0"/>
              </a:spcAft>
              <a:buNone/>
            </a:pPr>
            <a:r>
              <a:rPr lang="en-US"/>
              <a:t>A non-vintage wine is created by blending wines from different harvests to create#a blend that has nice depth and complexity. Vintners us the “NV” as the designation#for wines that are non-vintage in place of the year of a varietal.</a:t>
            </a:r>
            <a:endParaRPr/>
          </a:p>
          <a:p>
            <a:pPr indent="-228600" lvl="0" marL="228600" rtl="0" algn="l">
              <a:lnSpc>
                <a:spcPct val="90000"/>
              </a:lnSpc>
              <a:spcBef>
                <a:spcPts val="1200"/>
              </a:spcBef>
              <a:spcAft>
                <a:spcPts val="0"/>
              </a:spcAft>
              <a:buClr>
                <a:schemeClr val="dk1"/>
              </a:buClr>
              <a:buSzPts val="2000"/>
              <a:buChar char="•"/>
            </a:pPr>
            <a:r>
              <a:rPr lang="en-US"/>
              <a:t>So we assumed that the N.V. wine was released in the value of the year closest to the current year shown in the year variable.</a:t>
            </a:r>
            <a:br>
              <a:rPr lang="en-US"/>
            </a:br>
            <a:endParaRPr/>
          </a:p>
        </p:txBody>
      </p:sp>
      <p:sp>
        <p:nvSpPr>
          <p:cNvPr id="184" name="Google Shape;184;p10"/>
          <p:cNvSpPr txBox="1"/>
          <p:nvPr>
            <p:ph idx="12" type="sldNum"/>
          </p:nvPr>
        </p:nvSpPr>
        <p:spPr>
          <a:xfrm>
            <a:off x="914400" y="6246254"/>
            <a:ext cx="631065" cy="2962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85" name="Google Shape;185;p10"/>
          <p:cNvPicPr preferRelativeResize="0"/>
          <p:nvPr/>
        </p:nvPicPr>
        <p:blipFill>
          <a:blip r:embed="rId3">
            <a:alphaModFix/>
          </a:blip>
          <a:stretch>
            <a:fillRect/>
          </a:stretch>
        </p:blipFill>
        <p:spPr>
          <a:xfrm>
            <a:off x="483236" y="2865150"/>
            <a:ext cx="5801664" cy="302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2024-08-13T01:41:00Z</dcterms:created>
  <dc:creator>mudhaffee gharaibeh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